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9" r:id="rId2"/>
    <p:sldId id="370" r:id="rId3"/>
    <p:sldId id="371" r:id="rId4"/>
    <p:sldId id="283" r:id="rId5"/>
    <p:sldId id="273" r:id="rId6"/>
    <p:sldId id="326" r:id="rId7"/>
    <p:sldId id="358" r:id="rId8"/>
    <p:sldId id="368" r:id="rId9"/>
    <p:sldId id="336" r:id="rId10"/>
    <p:sldId id="335" r:id="rId11"/>
    <p:sldId id="366" r:id="rId12"/>
    <p:sldId id="339" r:id="rId13"/>
    <p:sldId id="356" r:id="rId14"/>
    <p:sldId id="372" r:id="rId15"/>
    <p:sldId id="364" r:id="rId16"/>
    <p:sldId id="325" r:id="rId17"/>
    <p:sldId id="329" r:id="rId18"/>
  </p:sldIdLst>
  <p:sldSz cx="9144000" cy="5143500" type="screen16x9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FDF1"/>
    <a:srgbClr val="DFEDFD"/>
    <a:srgbClr val="B3D4FB"/>
    <a:srgbClr val="FFEBFB"/>
    <a:srgbClr val="A4D76B"/>
    <a:srgbClr val="0D0D0D"/>
    <a:srgbClr val="000000"/>
    <a:srgbClr val="FFDDF8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4736" autoAdjust="0"/>
  </p:normalViewPr>
  <p:slideViewPr>
    <p:cSldViewPr>
      <p:cViewPr varScale="1">
        <p:scale>
          <a:sx n="129" d="100"/>
          <a:sy n="129" d="100"/>
        </p:scale>
        <p:origin x="-102" y="-528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E8BD0-05DD-4260-BA4B-8334871ADA50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33058-EE1D-4C90-9E9D-D14D9B9705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614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4D24E-8C4A-41B7-AFB4-B701F0E469B4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F30FE-FC65-4EB6-B8B7-DB931576E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19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F30FE-FC65-4EB6-B8B7-DB931576EE9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27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F30FE-FC65-4EB6-B8B7-DB931576EE9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72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380958" y="994879"/>
            <a:ext cx="3997869" cy="3408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zh-CN" alt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31575" y="4732737"/>
            <a:ext cx="4703537" cy="37817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zh-CN" dirty="0">
                <a:latin typeface="Arial" charset="0"/>
                <a:ea typeface="msgothic" charset="0"/>
                <a:cs typeface="msgothic" charset="0"/>
              </a:rPr>
              <a:t>Candidate therapeutic strategies to target HBV covalently closed circular (ccc)DNA. The circles represent P protein-linked and P protein-free relaxed circular (RC)-DNA and </a:t>
            </a:r>
            <a:r>
              <a:rPr lang="en-GB" altLang="zh-CN" dirty="0" err="1">
                <a:latin typeface="Arial" charset="0"/>
                <a:ea typeface="msgothic" charset="0"/>
                <a:cs typeface="msgothic" charset="0"/>
              </a:rPr>
              <a:t>cccDNA</a:t>
            </a:r>
            <a:r>
              <a:rPr lang="en-GB" altLang="zh-CN" dirty="0">
                <a:latin typeface="Arial" charset="0"/>
                <a:ea typeface="msgothic" charset="0"/>
                <a:cs typeface="msgothic" charset="0"/>
              </a:rPr>
              <a:t> in the host cell nucleus. (A) Prevention of </a:t>
            </a:r>
            <a:r>
              <a:rPr lang="en-GB" altLang="zh-CN" dirty="0" err="1">
                <a:latin typeface="Arial" charset="0"/>
                <a:ea typeface="msgothic" charset="0"/>
                <a:cs typeface="msgothic" charset="0"/>
              </a:rPr>
              <a:t>cccDNA</a:t>
            </a:r>
            <a:r>
              <a:rPr lang="en-GB" altLang="zh-CN" dirty="0">
                <a:latin typeface="Arial" charset="0"/>
                <a:ea typeface="msgothic" charset="0"/>
                <a:cs typeface="msgothic" charset="0"/>
              </a:rPr>
              <a:t> accumulation by blocking host factors involved in the multiple steps of RC-DNA to </a:t>
            </a:r>
            <a:r>
              <a:rPr lang="en-GB" altLang="zh-CN" dirty="0" err="1">
                <a:latin typeface="Arial" charset="0"/>
                <a:ea typeface="msgothic" charset="0"/>
                <a:cs typeface="msgothic" charset="0"/>
              </a:rPr>
              <a:t>cccDNA</a:t>
            </a:r>
            <a:r>
              <a:rPr lang="en-GB" altLang="zh-CN" dirty="0">
                <a:latin typeface="Arial" charset="0"/>
                <a:ea typeface="msgothic" charset="0"/>
                <a:cs typeface="msgothic" charset="0"/>
              </a:rPr>
              <a:t> conversion. (B) Prevention of nuclear import of RC-DNA by capsid-targeting drugs; cytoplasmic release of RC-DNA may, in addition, trigger DNA sensors like cyclic GMP-AMP synthase (</a:t>
            </a:r>
            <a:r>
              <a:rPr lang="en-GB" altLang="zh-CN" dirty="0" err="1">
                <a:latin typeface="Arial" charset="0"/>
                <a:ea typeface="msgothic" charset="0"/>
                <a:cs typeface="msgothic" charset="0"/>
              </a:rPr>
              <a:t>cGAS</a:t>
            </a:r>
            <a:r>
              <a:rPr lang="en-GB" altLang="zh-CN" dirty="0">
                <a:latin typeface="Arial" charset="0"/>
                <a:ea typeface="msgothic" charset="0"/>
                <a:cs typeface="msgothic" charset="0"/>
              </a:rPr>
              <a:t>) and activate STING to induce antiviral cytokines. (C) Silencing of </a:t>
            </a:r>
            <a:r>
              <a:rPr lang="en-GB" altLang="zh-CN" dirty="0" err="1">
                <a:latin typeface="Arial" charset="0"/>
                <a:ea typeface="msgothic" charset="0"/>
                <a:cs typeface="msgothic" charset="0"/>
              </a:rPr>
              <a:t>cccDNA</a:t>
            </a:r>
            <a:r>
              <a:rPr lang="en-GB" altLang="zh-CN" dirty="0">
                <a:latin typeface="Arial" charset="0"/>
                <a:ea typeface="msgothic" charset="0"/>
                <a:cs typeface="msgothic" charset="0"/>
              </a:rPr>
              <a:t> transcriptional activity by inducing the host cell’s epigenetic machinery, or by blocking the de-silencing activity of HBV X protein (</a:t>
            </a:r>
            <a:r>
              <a:rPr lang="en-GB" altLang="zh-CN" dirty="0" err="1">
                <a:latin typeface="Arial" charset="0"/>
                <a:ea typeface="msgothic" charset="0"/>
                <a:cs typeface="msgothic" charset="0"/>
              </a:rPr>
              <a:t>HBx</a:t>
            </a:r>
            <a:r>
              <a:rPr lang="en-GB" altLang="zh-CN" dirty="0">
                <a:latin typeface="Arial" charset="0"/>
                <a:ea typeface="msgothic" charset="0"/>
                <a:cs typeface="msgothic" charset="0"/>
              </a:rPr>
              <a:t>). (D) Degradation of existing </a:t>
            </a:r>
            <a:r>
              <a:rPr lang="en-GB" altLang="zh-CN" dirty="0" err="1">
                <a:latin typeface="Arial" charset="0"/>
                <a:ea typeface="msgothic" charset="0"/>
                <a:cs typeface="msgothic" charset="0"/>
              </a:rPr>
              <a:t>cccDNA</a:t>
            </a:r>
            <a:r>
              <a:rPr lang="en-GB" altLang="zh-CN" dirty="0">
                <a:latin typeface="Arial" charset="0"/>
                <a:ea typeface="msgothic" charset="0"/>
                <a:cs typeface="msgothic" charset="0"/>
              </a:rPr>
              <a:t> by immune-mediated mechanisms, perhaps via APOBEC enzymes, or (E) by direct targeting with designer nucleases as used in genome editing. See text for details.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CA6284F-D36C-43B4-8EE5-0CBCFAC154E5}" type="slidenum">
              <a:rPr lang="zh-CN" altLang="en-US">
                <a:latin typeface="等线" pitchFamily="2" charset="-122"/>
                <a:ea typeface="等线" pitchFamily="2" charset="-122"/>
              </a:rPr>
              <a:t>15</a:t>
            </a:fld>
            <a:endParaRPr lang="zh-CN" altLang="en-US"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C640-A24A-4499-B74E-F925D0F04EC3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2D16-F4EB-4F36-B431-40DBD8C9F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05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C640-A24A-4499-B74E-F925D0F04EC3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2D16-F4EB-4F36-B431-40DBD8C9F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45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C640-A24A-4499-B74E-F925D0F04EC3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2D16-F4EB-4F36-B431-40DBD8C9F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2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C640-A24A-4499-B74E-F925D0F04EC3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2D16-F4EB-4F36-B431-40DBD8C9F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8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C640-A24A-4499-B74E-F925D0F04EC3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2D16-F4EB-4F36-B431-40DBD8C9F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76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C640-A24A-4499-B74E-F925D0F04EC3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2D16-F4EB-4F36-B431-40DBD8C9F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22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C640-A24A-4499-B74E-F925D0F04EC3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2D16-F4EB-4F36-B431-40DBD8C9F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49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C640-A24A-4499-B74E-F925D0F04EC3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2D16-F4EB-4F36-B431-40DBD8C9F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31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C640-A24A-4499-B74E-F925D0F04EC3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2D16-F4EB-4F36-B431-40DBD8C9F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20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C640-A24A-4499-B74E-F925D0F04EC3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2D16-F4EB-4F36-B431-40DBD8C9F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52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C640-A24A-4499-B74E-F925D0F04EC3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2D16-F4EB-4F36-B431-40DBD8C9F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83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C640-A24A-4499-B74E-F925D0F04EC3}" type="datetimeFigureOut">
              <a:rPr lang="zh-CN" altLang="en-US" smtClean="0"/>
              <a:t>2022/11/24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2D16-F4EB-4F36-B431-40DBD8C9F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2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p.weixin.qq.com/s/4LF2l0ZQaEOVJSnAVv12Z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health.sina.com.cn/zl/d/sbjy/2016-07-27/1435434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vestors.beamtx.com/news-releases/news-release-details/beam-therapeutics-presents-first-vivo-data-demonstrat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036" y="843558"/>
            <a:ext cx="8387928" cy="17281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乙肝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病毒载体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及基因治疗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根治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乙肝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27984" y="3227196"/>
            <a:ext cx="1872208" cy="864096"/>
          </a:xfrm>
        </p:spPr>
        <p:txBody>
          <a:bodyPr>
            <a:normAutofit/>
          </a:bodyPr>
          <a:lstStyle/>
          <a:p>
            <a:pPr algn="just"/>
            <a:r>
              <a:rPr lang="zh-CN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王子元 </a:t>
            </a:r>
            <a:r>
              <a:rPr lang="en-US" altLang="zh-CN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PhD</a:t>
            </a:r>
            <a:r>
              <a:rPr lang="en-US" altLang="zh-C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endParaRPr lang="en-US" altLang="zh-CN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首席科学家</a:t>
            </a:r>
            <a:endParaRPr lang="en-US" altLang="zh-CN" sz="2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9822"/>
            <a:ext cx="1152128" cy="8274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5495" y="334400"/>
            <a:ext cx="9073009" cy="4654496"/>
            <a:chOff x="35495" y="334400"/>
            <a:chExt cx="9073009" cy="4654496"/>
          </a:xfrm>
        </p:grpSpPr>
        <p:grpSp>
          <p:nvGrpSpPr>
            <p:cNvPr id="8" name="组合 7"/>
            <p:cNvGrpSpPr/>
            <p:nvPr/>
          </p:nvGrpSpPr>
          <p:grpSpPr>
            <a:xfrm>
              <a:off x="35495" y="334400"/>
              <a:ext cx="9073009" cy="4654496"/>
              <a:chOff x="35495" y="221510"/>
              <a:chExt cx="9073009" cy="465449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35495" y="221510"/>
                <a:ext cx="9073009" cy="4654496"/>
                <a:chOff x="35495" y="221510"/>
                <a:chExt cx="9073009" cy="4654496"/>
              </a:xfrm>
            </p:grpSpPr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494275">
                  <a:off x="7961693" y="2721175"/>
                  <a:ext cx="626354" cy="565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847014">
                  <a:off x="6387902" y="2719397"/>
                  <a:ext cx="626354" cy="565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847014">
                  <a:off x="6673766" y="2455362"/>
                  <a:ext cx="626354" cy="565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3" name="组合 12"/>
                <p:cNvGrpSpPr/>
                <p:nvPr/>
              </p:nvGrpSpPr>
              <p:grpSpPr>
                <a:xfrm>
                  <a:off x="35495" y="221510"/>
                  <a:ext cx="9073009" cy="4654496"/>
                  <a:chOff x="35495" y="221510"/>
                  <a:chExt cx="9073009" cy="4654496"/>
                </a:xfrm>
              </p:grpSpPr>
              <p:grpSp>
                <p:nvGrpSpPr>
                  <p:cNvPr id="7" name="组合 6"/>
                  <p:cNvGrpSpPr/>
                  <p:nvPr/>
                </p:nvGrpSpPr>
                <p:grpSpPr>
                  <a:xfrm>
                    <a:off x="35495" y="221510"/>
                    <a:ext cx="9073009" cy="4654496"/>
                    <a:chOff x="13754" y="410975"/>
                    <a:chExt cx="9073009" cy="4654496"/>
                  </a:xfrm>
                </p:grpSpPr>
                <p:sp>
                  <p:nvSpPr>
                    <p:cNvPr id="3" name="矩形 2"/>
                    <p:cNvSpPr/>
                    <p:nvPr/>
                  </p:nvSpPr>
                  <p:spPr>
                    <a:xfrm>
                      <a:off x="275903" y="410975"/>
                      <a:ext cx="8544594" cy="465449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p:txBody>
                </p:sp>
                <p:grpSp>
                  <p:nvGrpSpPr>
                    <p:cNvPr id="5" name="组合 4"/>
                    <p:cNvGrpSpPr/>
                    <p:nvPr/>
                  </p:nvGrpSpPr>
                  <p:grpSpPr>
                    <a:xfrm>
                      <a:off x="13754" y="521420"/>
                      <a:ext cx="9073009" cy="3270410"/>
                      <a:chOff x="13754" y="758124"/>
                      <a:chExt cx="9073009" cy="3270410"/>
                    </a:xfrm>
                  </p:grpSpPr>
                  <p:sp>
                    <p:nvSpPr>
                      <p:cNvPr id="2" name="矩形 1"/>
                      <p:cNvSpPr/>
                      <p:nvPr/>
                    </p:nvSpPr>
                    <p:spPr>
                      <a:xfrm>
                        <a:off x="464492" y="2474262"/>
                        <a:ext cx="8285784" cy="1554272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47675" indent="-447675">
                          <a:lnSpc>
                            <a:spcPct val="90000"/>
                          </a:lnSpc>
                          <a:spcAft>
                            <a:spcPts val="300"/>
                          </a:spcAft>
                          <a:buFont typeface="+mj-lt"/>
                          <a:buAutoNum type="alphaUcPeriod"/>
                        </a:pPr>
                        <a:r>
                          <a:rPr lang="zh-CN" altLang="en-US" sz="2500" b="1" dirty="0">
                            <a:solidFill>
                              <a:srgbClr val="FF0000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</a:rPr>
                          <a:t>对急性乙肝的效果</a:t>
                        </a:r>
                        <a:endParaRPr lang="en-US" altLang="zh-CN" sz="25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endParaRPr>
                      </a:p>
                      <a:p>
                        <a:pPr marL="457200" indent="-457200">
                          <a:lnSpc>
                            <a:spcPct val="90000"/>
                          </a:lnSpc>
                          <a:spcAft>
                            <a:spcPts val="300"/>
                          </a:spcAft>
                          <a:buFont typeface="+mj-lt"/>
                          <a:buAutoNum type="alphaLcParenR"/>
                        </a:pPr>
                        <a:r>
                          <a:rPr lang="zh-CN" altLang="en-US" sz="2500" b="1" dirty="0">
                            <a:latin typeface="黑体" panose="02010609060101010101" pitchFamily="49" charset="-122"/>
                            <a:ea typeface="黑体" panose="02010609060101010101" pitchFamily="49" charset="-122"/>
                          </a:rPr>
                          <a:t>减少</a:t>
                        </a:r>
                        <a:r>
                          <a:rPr lang="en-US" altLang="zh-CN" sz="2500" b="1" dirty="0" err="1">
                            <a:latin typeface="黑体" panose="02010609060101010101" pitchFamily="49" charset="-122"/>
                            <a:ea typeface="黑体" panose="02010609060101010101" pitchFamily="49" charset="-122"/>
                          </a:rPr>
                          <a:t>cccDNA</a:t>
                        </a:r>
                        <a:r>
                          <a:rPr lang="zh-CN" altLang="en-US" sz="2500" b="1" dirty="0">
                            <a:latin typeface="黑体" panose="02010609060101010101" pitchFamily="49" charset="-122"/>
                            <a:ea typeface="黑体" panose="02010609060101010101" pitchFamily="49" charset="-122"/>
                          </a:rPr>
                          <a:t>直接降低病毒</a:t>
                        </a:r>
                        <a:r>
                          <a:rPr lang="en-US" altLang="zh-CN" sz="2500" b="1" dirty="0">
                            <a:latin typeface="黑体" panose="02010609060101010101" pitchFamily="49" charset="-122"/>
                            <a:ea typeface="黑体" panose="02010609060101010101" pitchFamily="49" charset="-122"/>
                          </a:rPr>
                          <a:t>mRNA</a:t>
                        </a:r>
                        <a:r>
                          <a:rPr lang="zh-CN" altLang="en-US" sz="2500" b="1" dirty="0">
                            <a:latin typeface="黑体" panose="02010609060101010101" pitchFamily="49" charset="-122"/>
                            <a:ea typeface="黑体" panose="02010609060101010101" pitchFamily="49" charset="-122"/>
                          </a:rPr>
                          <a:t>和蛋白质的产量，减轻对肝的急性伤害；</a:t>
                        </a:r>
                        <a:endParaRPr lang="en-US" altLang="zh-CN" sz="25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endParaRPr>
                      </a:p>
                      <a:p>
                        <a:pPr marL="457200" indent="-457200">
                          <a:lnSpc>
                            <a:spcPct val="90000"/>
                          </a:lnSpc>
                          <a:spcAft>
                            <a:spcPts val="300"/>
                          </a:spcAft>
                          <a:buFont typeface="+mj-lt"/>
                          <a:buAutoNum type="alphaLcParenR"/>
                        </a:pPr>
                        <a:r>
                          <a:rPr lang="zh-CN" altLang="en-US" sz="2500" b="1" dirty="0">
                            <a:latin typeface="黑体" panose="02010609060101010101" pitchFamily="49" charset="-122"/>
                            <a:ea typeface="黑体" panose="02010609060101010101" pitchFamily="49" charset="-122"/>
                          </a:rPr>
                          <a:t>降低病毒颗粒释放数量、降低传染能力。</a:t>
                        </a:r>
                      </a:p>
                    </p:txBody>
                  </p:sp>
                  <p:sp>
                    <p:nvSpPr>
                      <p:cNvPr id="4" name="TextBox 3"/>
                      <p:cNvSpPr txBox="1"/>
                      <p:nvPr/>
                    </p:nvSpPr>
                    <p:spPr>
                      <a:xfrm>
                        <a:off x="13754" y="758124"/>
                        <a:ext cx="9073009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zh-CN" sz="32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9</a:t>
                        </a:r>
                        <a:r>
                          <a:rPr lang="en-US" altLang="zh-CN" sz="3200" b="1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.   </a:t>
                        </a:r>
                        <a:r>
                          <a:rPr lang="zh-CN" altLang="en-US" sz="32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基因治疗机制</a:t>
                        </a:r>
                        <a:r>
                          <a:rPr lang="en-US" altLang="zh-CN" sz="32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:  </a:t>
                        </a:r>
                        <a:r>
                          <a:rPr lang="zh-CN" altLang="en-US" sz="32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对急、慢性乙肝有效</a:t>
                        </a:r>
                      </a:p>
                    </p:txBody>
                  </p:sp>
                </p:grpSp>
              </p:grpSp>
              <p:sp>
                <p:nvSpPr>
                  <p:cNvPr id="39" name="矩形 38"/>
                  <p:cNvSpPr/>
                  <p:nvPr/>
                </p:nvSpPr>
                <p:spPr>
                  <a:xfrm>
                    <a:off x="464925" y="3650538"/>
                    <a:ext cx="8231778" cy="120802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542925" indent="-542925">
                      <a:lnSpc>
                        <a:spcPct val="90000"/>
                      </a:lnSpc>
                      <a:spcAft>
                        <a:spcPts val="300"/>
                      </a:spcAft>
                      <a:buFont typeface="+mj-lt"/>
                      <a:buAutoNum type="alphaUcPeriod" startAt="2"/>
                    </a:pPr>
                    <a:r>
                      <a:rPr lang="zh-CN" altLang="en-US" sz="25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对慢性乙肝的效果</a:t>
                    </a:r>
                    <a:endParaRPr lang="en-US" altLang="zh-CN" sz="25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  <a:p>
                    <a:pPr marL="542925" indent="-542925">
                      <a:lnSpc>
                        <a:spcPct val="90000"/>
                      </a:lnSpc>
                      <a:spcAft>
                        <a:spcPts val="300"/>
                      </a:spcAft>
                      <a:buFont typeface="+mj-lt"/>
                      <a:buAutoNum type="alphaLcParenR"/>
                    </a:pPr>
                    <a:r>
                      <a:rPr lang="zh-CN" altLang="en-US" sz="2500" b="1" dirty="0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乙肝</a:t>
                    </a:r>
                    <a:r>
                      <a:rPr lang="en-US" altLang="zh-CN" sz="2500" b="1" dirty="0" err="1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cccDNA</a:t>
                    </a:r>
                    <a:r>
                      <a:rPr lang="zh-CN" altLang="en-US" sz="2500" b="1" dirty="0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无法</a:t>
                    </a:r>
                    <a:r>
                      <a:rPr lang="en-US" altLang="zh-CN" sz="2500" b="1" i="1" dirty="0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De </a:t>
                    </a:r>
                    <a:r>
                      <a:rPr lang="en-US" altLang="zh-CN" sz="2500" b="1" i="1" dirty="0" err="1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Nove</a:t>
                    </a:r>
                    <a:r>
                      <a:rPr lang="zh-CN" altLang="en-US" sz="2500" b="1" dirty="0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补充，在细胞核中逐步消失。</a:t>
                    </a:r>
                    <a:endParaRPr lang="en-US" altLang="zh-CN" sz="2500" b="1" dirty="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  <a:p>
                    <a:pPr marL="542925" indent="-542925">
                      <a:lnSpc>
                        <a:spcPct val="90000"/>
                      </a:lnSpc>
                      <a:spcAft>
                        <a:spcPts val="300"/>
                      </a:spcAft>
                      <a:buFont typeface="+mj-lt"/>
                      <a:buAutoNum type="alphaLcParenR"/>
                    </a:pPr>
                    <a:r>
                      <a:rPr lang="zh-CN" altLang="en-US" sz="2500" b="1" dirty="0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结合现有功能性治疗乙肝药物，彻底治愈乙肝。</a:t>
                    </a:r>
                    <a:endParaRPr lang="en-US" altLang="zh-CN" sz="2500" b="1" dirty="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  <p:sp>
            <p:nvSpPr>
              <p:cNvPr id="6" name="矩形 5"/>
              <p:cNvSpPr/>
              <p:nvPr/>
            </p:nvSpPr>
            <p:spPr>
              <a:xfrm>
                <a:off x="376667" y="2028638"/>
                <a:ext cx="8399059" cy="1564252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372958" y="3723878"/>
              <a:ext cx="8399059" cy="1245562"/>
            </a:xfrm>
            <a:prstGeom prst="rect">
              <a:avLst/>
            </a:prstGeom>
            <a:noFill/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84001" y="1303310"/>
            <a:ext cx="8399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内切环状乙肝</a:t>
            </a:r>
            <a:r>
              <a:rPr lang="en-US" altLang="zh-CN" sz="24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cccDNA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成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个线性片段，不再转录产生病毒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mRNA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；无端粒不能稳定存在，在肝细胞核中降解，消失。</a:t>
            </a:r>
          </a:p>
        </p:txBody>
      </p:sp>
    </p:spTree>
    <p:extLst>
      <p:ext uri="{BB962C8B-B14F-4D97-AF65-F5344CB8AC3E}">
        <p14:creationId xmlns:p14="http://schemas.microsoft.com/office/powerpoint/2010/main" val="420954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" y="-11010"/>
            <a:ext cx="701017" cy="33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70261" y="16663"/>
            <a:ext cx="44025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cas</a:t>
            </a:r>
            <a:r>
              <a:rPr lang="en-US" altLang="zh-CN" sz="1400" dirty="0"/>
              <a:t> cut double stranded DNA</a:t>
            </a:r>
            <a:endParaRPr lang="zh-CN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68835" y="-11460"/>
            <a:ext cx="200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/>
              <a:t>Doench</a:t>
            </a:r>
            <a:r>
              <a:rPr lang="en-US" altLang="zh-CN" sz="1400" dirty="0"/>
              <a:t> 2014,</a:t>
            </a:r>
            <a:r>
              <a:rPr lang="zh-CN" altLang="en-US" sz="1400" dirty="0"/>
              <a:t>最大</a:t>
            </a:r>
            <a:r>
              <a:rPr lang="en-US" altLang="zh-CN" sz="1400" dirty="0"/>
              <a:t>800aa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359339" y="320479"/>
            <a:ext cx="8440637" cy="468777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3"/>
          <p:cNvSpPr txBox="1">
            <a:spLocks noGrp="1"/>
          </p:cNvSpPr>
          <p:nvPr>
            <p:ph idx="1"/>
          </p:nvPr>
        </p:nvSpPr>
        <p:spPr>
          <a:xfrm>
            <a:off x="670261" y="1491995"/>
            <a:ext cx="7619824" cy="332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Font typeface="+mj-ea"/>
              <a:buAutoNum type="circleNumDbPlain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常识：病毒感染后会产生体液（抗体）和细胞免疫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不会发生再次感染，免疫力不够，病毒依然会在体液内存在，再次感染也会发生，如现有的新肺冠病毒疫苗。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marL="534988" indent="-53498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AutoNum type="circleNumDbPlain" startAt="3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已受感染肝细胞，表面病毒受体依然存在，病毒和细胞受体结合服从物理化学规律，再次进入细胞自然发生。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34988" indent="-53498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AutoNum type="circleNumDbPlain" startAt="3"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可用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不同亚型的乙肝病毒，其抗体并没有交叉免疫力。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5858" y="490364"/>
            <a:ext cx="9030638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10.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病毒不能再进入已感染细胞的常识</a:t>
            </a:r>
          </a:p>
        </p:txBody>
      </p:sp>
    </p:spTree>
    <p:extLst>
      <p:ext uri="{BB962C8B-B14F-4D97-AF65-F5344CB8AC3E}">
        <p14:creationId xmlns:p14="http://schemas.microsoft.com/office/powerpoint/2010/main" val="397541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267494"/>
            <a:ext cx="8380046" cy="46702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4530" y="411510"/>
            <a:ext cx="8928992" cy="4498223"/>
            <a:chOff x="104055" y="505339"/>
            <a:chExt cx="8928992" cy="4498223"/>
          </a:xfrm>
        </p:grpSpPr>
        <p:sp>
          <p:nvSpPr>
            <p:cNvPr id="2" name="矩形 1"/>
            <p:cNvSpPr/>
            <p:nvPr/>
          </p:nvSpPr>
          <p:spPr>
            <a:xfrm>
              <a:off x="486181" y="1471826"/>
              <a:ext cx="5462879" cy="3531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34988" indent="-534988">
                <a:spcAft>
                  <a:spcPts val="300"/>
                </a:spcAft>
                <a:buFont typeface="+mj-lt"/>
                <a:buAutoNum type="alphaLcParenR"/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许多肝脏遗传性和获得性疾病的分子机理得到阐明，必将进入基因治疗的时代。</a:t>
              </a:r>
              <a:endPara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534988" indent="-534988">
                <a:spcAft>
                  <a:spcPts val="300"/>
                </a:spcAft>
                <a:buFont typeface="+mj-lt"/>
                <a:buAutoNum type="alphaLcParenR"/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急需嗜肝性基因治疗载体平台。</a:t>
              </a:r>
              <a:endPara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534988" indent="-534988">
                <a:spcAft>
                  <a:spcPts val="300"/>
                </a:spcAft>
                <a:buFont typeface="+mj-lt"/>
                <a:buAutoNum type="alphaLcParenR"/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乙肝病毒基因载体：天然的肝脏基因治疗载体，对肝脏基因传递特异性强、效率高。</a:t>
              </a:r>
              <a:endPara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534988" indent="-534988">
                <a:spcAft>
                  <a:spcPts val="300"/>
                </a:spcAft>
                <a:buFont typeface="+mj-lt"/>
                <a:buAutoNum type="alphaLcParenR"/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没有致病性、免疫原性的问题：存在有效的急性乙肝治疗技术和药物</a:t>
              </a:r>
              <a:endPara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55" y="505339"/>
              <a:ext cx="89289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11.   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肝病基因治疗载体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平台技术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976859" y="1500961"/>
            <a:ext cx="2787627" cy="3418103"/>
          </a:xfrm>
          <a:prstGeom prst="rect">
            <a:avLst/>
          </a:prstGeom>
          <a:solidFill>
            <a:srgbClr val="F1FDF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508897" y="158285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肝炎的分类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9863" y="2243754"/>
            <a:ext cx="24939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有甲乙丙丁五种肝病毒，可以重叠感染。</a:t>
            </a:r>
            <a:endParaRPr lang="en-US" altLang="zh-CN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9875" indent="-26987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药物性肝炎</a:t>
            </a:r>
            <a:endParaRPr lang="en-US" altLang="zh-CN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9875" indent="-26987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酒精肝</a:t>
            </a:r>
            <a:endParaRPr lang="en-US" altLang="zh-CN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9875" indent="-26987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脂肪肝，国内有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亿两千万患者。</a:t>
            </a:r>
          </a:p>
        </p:txBody>
      </p:sp>
    </p:spTree>
    <p:extLst>
      <p:ext uri="{BB962C8B-B14F-4D97-AF65-F5344CB8AC3E}">
        <p14:creationId xmlns:p14="http://schemas.microsoft.com/office/powerpoint/2010/main" val="145429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267494"/>
            <a:ext cx="8640960" cy="471496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722" y="321319"/>
            <a:ext cx="8759907" cy="1070346"/>
            <a:chOff x="-175356" y="641114"/>
            <a:chExt cx="8928992" cy="1611736"/>
          </a:xfrm>
        </p:grpSpPr>
        <p:sp>
          <p:nvSpPr>
            <p:cNvPr id="2" name="矩形 1"/>
            <p:cNvSpPr/>
            <p:nvPr/>
          </p:nvSpPr>
          <p:spPr>
            <a:xfrm>
              <a:off x="454947" y="1745019"/>
              <a:ext cx="80876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endPara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75356" y="641114"/>
              <a:ext cx="8928992" cy="88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12.    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创业创新团队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23528" y="1280150"/>
            <a:ext cx="8352928" cy="359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/>
              <a:t>王子元</a:t>
            </a:r>
            <a:r>
              <a:rPr lang="zh-CN" altLang="en-US" dirty="0"/>
              <a:t>，</a:t>
            </a:r>
            <a:r>
              <a:rPr lang="en-US" altLang="zh-CN" dirty="0"/>
              <a:t>1994</a:t>
            </a:r>
            <a:r>
              <a:rPr lang="zh-CN" altLang="en-US" dirty="0"/>
              <a:t>年获得康斯坦茨大学硕士学位，</a:t>
            </a:r>
            <a:r>
              <a:rPr lang="en-US" altLang="zh-CN" dirty="0"/>
              <a:t>1998</a:t>
            </a:r>
            <a:r>
              <a:rPr lang="zh-CN" altLang="en-US" dirty="0"/>
              <a:t>年获得科隆大学分子遗传学博士学位，</a:t>
            </a:r>
            <a:r>
              <a:rPr lang="en-US" altLang="zh-CN" dirty="0"/>
              <a:t>1999</a:t>
            </a:r>
            <a:r>
              <a:rPr lang="zh-CN" altLang="en-US" dirty="0"/>
              <a:t>年至</a:t>
            </a:r>
            <a:r>
              <a:rPr lang="en-US" altLang="zh-CN" dirty="0"/>
              <a:t>2004</a:t>
            </a:r>
            <a:r>
              <a:rPr lang="zh-CN" altLang="en-US" dirty="0"/>
              <a:t>年</a:t>
            </a:r>
            <a:r>
              <a:rPr lang="en-US" altLang="zh-CN" dirty="0"/>
              <a:t>3</a:t>
            </a:r>
            <a:r>
              <a:rPr lang="zh-CN" altLang="en-US" dirty="0"/>
              <a:t>月在海德堡大学和哥廷根大学医学院进行博士后研究。</a:t>
            </a:r>
            <a:r>
              <a:rPr lang="en-US" altLang="zh-CN" dirty="0"/>
              <a:t>2004</a:t>
            </a:r>
            <a:r>
              <a:rPr lang="zh-CN" altLang="en-US" dirty="0"/>
              <a:t>年回国。</a:t>
            </a:r>
            <a:endParaRPr lang="en-US" altLang="zh-CN" dirty="0"/>
          </a:p>
          <a:p>
            <a:pPr marL="285750" lvl="0" indent="-285750" algn="just" fontAlgn="t">
              <a:lnSpc>
                <a:spcPct val="90000"/>
              </a:lnSpc>
              <a:spcAft>
                <a:spcPts val="240"/>
              </a:spcAft>
              <a:buFont typeface="宋体" panose="02010600030101010101" pitchFamily="2" charset="-122"/>
              <a:buChar char="·"/>
            </a:pPr>
            <a:r>
              <a:rPr lang="zh-CN" altLang="zh-CN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荆杰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，国家千人计划专家，以色列特拉维夫大学医学院生理学博士，在美国斯坦福大学等著名机构工作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年，于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2011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年创立了浙江赛尚医药科技有限公司。</a:t>
            </a:r>
            <a:endParaRPr lang="zh-CN" altLang="zh-CN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 algn="just" fontAlgn="t">
              <a:lnSpc>
                <a:spcPct val="90000"/>
              </a:lnSpc>
              <a:spcAft>
                <a:spcPts val="240"/>
              </a:spcAft>
              <a:buFont typeface="宋体" panose="02010600030101010101" pitchFamily="2" charset="-122"/>
              <a:buChar char="·"/>
            </a:pPr>
            <a:r>
              <a:rPr lang="zh-CN" altLang="zh-CN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陈波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，武汉大学博士，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2007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年至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2013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年期间在美国进行访问学者和博士后研究，中国医学科学院输血研究所副教授，公司股东，监事。</a:t>
            </a:r>
            <a:endParaRPr lang="zh-CN" altLang="zh-CN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 algn="just" fontAlgn="t">
              <a:lnSpc>
                <a:spcPct val="90000"/>
              </a:lnSpc>
              <a:spcAft>
                <a:spcPts val="240"/>
              </a:spcAft>
              <a:buFont typeface="宋体" panose="02010600030101010101" pitchFamily="2" charset="-122"/>
              <a:buChar char="·"/>
            </a:pPr>
            <a:r>
              <a:rPr lang="zh-CN" altLang="zh-CN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蒋鹏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2010 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至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2014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在巴黎第七大学留学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 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获心血管病理博士，中国医学科学院输血研究所助理研究员。</a:t>
            </a:r>
            <a:endParaRPr lang="zh-CN" altLang="zh-CN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 fontAlgn="t">
              <a:lnSpc>
                <a:spcPct val="90000"/>
              </a:lnSpc>
              <a:spcAft>
                <a:spcPts val="240"/>
              </a:spcAft>
              <a:buFont typeface="宋体" panose="02010600030101010101" pitchFamily="2" charset="-122"/>
              <a:buChar char="·"/>
            </a:pPr>
            <a:r>
              <a:rPr lang="zh-CN" altLang="zh-CN" b="1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王子军</a:t>
            </a:r>
            <a:r>
              <a:rPr lang="zh-CN" altLang="zh-CN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，中国科学院管理学博士，拟担任苏州公司运营副总；将负责苏州公司战略 规划、财会等方面工作。</a:t>
            </a:r>
            <a:endParaRPr lang="en-US" altLang="zh-CN" kern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lvl="0" indent="-285750" algn="just" fontAlgn="t">
              <a:lnSpc>
                <a:spcPct val="90000"/>
              </a:lnSpc>
              <a:spcAft>
                <a:spcPts val="240"/>
              </a:spcAft>
              <a:buFont typeface="宋体" panose="02010600030101010101" pitchFamily="2" charset="-122"/>
              <a:buChar char="·"/>
            </a:pPr>
            <a:r>
              <a:rPr lang="zh-CN" altLang="zh-CN" b="1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李</a:t>
            </a:r>
            <a:r>
              <a:rPr lang="zh-CN" altLang="zh-CN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军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，德国哈勒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维腾贝格大学药剂学博士，清华大学医学院博士后，江苏师范大学</a:t>
            </a:r>
            <a:r>
              <a:rPr lang="zh-CN" altLang="zh-CN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副教授</a:t>
            </a:r>
            <a:r>
              <a:rPr lang="zh-CN" altLang="en-US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4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4787" y="369215"/>
            <a:ext cx="8217485" cy="4613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8245" y="699542"/>
            <a:ext cx="8759907" cy="3957700"/>
            <a:chOff x="-1724" y="880923"/>
            <a:chExt cx="8928992" cy="3957700"/>
          </a:xfrm>
        </p:grpSpPr>
        <p:sp>
          <p:nvSpPr>
            <p:cNvPr id="2" name="矩形 1"/>
            <p:cNvSpPr/>
            <p:nvPr/>
          </p:nvSpPr>
          <p:spPr>
            <a:xfrm>
              <a:off x="613918" y="1947062"/>
              <a:ext cx="7741060" cy="2891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lnSpc>
                  <a:spcPct val="110000"/>
                </a:lnSpc>
                <a:buFont typeface="+mj-lt"/>
                <a:buAutoNum type="romanUcPeriod"/>
              </a:pP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</a:t>
              </a:r>
              <a:endPara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538163" indent="-538163">
                <a:lnSpc>
                  <a:spcPct val="110000"/>
                </a:lnSpc>
                <a:spcAft>
                  <a:spcPts val="1200"/>
                </a:spcAft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乙肝基因治疗管线</a:t>
              </a:r>
              <a:r>
                <a:rPr lang="zh-CN" altLang="en-US" sz="2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拟融资</a:t>
              </a:r>
              <a:r>
                <a:rPr lang="en-US" altLang="zh-CN" sz="2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3000</a:t>
              </a:r>
              <a:r>
                <a:rPr lang="zh-CN" altLang="en-US" sz="2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万</a:t>
              </a:r>
              <a:r>
                <a:rPr lang="zh-CN" altLang="en-US" sz="2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人民币，出让</a:t>
              </a:r>
              <a:r>
                <a:rPr lang="en-US" altLang="zh-CN" sz="2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10%</a:t>
              </a:r>
              <a:r>
                <a:rPr lang="zh-CN" altLang="en-US" sz="2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的</a:t>
              </a:r>
              <a:r>
                <a:rPr lang="zh-CN" altLang="en-US" sz="2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股份</a:t>
              </a:r>
              <a:r>
                <a:rPr lang="zh-CN" altLang="en-US" sz="2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sz="2600" b="1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571500" indent="-571500">
                <a:lnSpc>
                  <a:spcPct val="110000"/>
                </a:lnSpc>
                <a:buFont typeface="+mj-lt"/>
                <a:buAutoNum type="romanUcPeriod" startAt="2"/>
              </a:pPr>
              <a:r>
                <a:rPr lang="zh-CN" altLang="en-US" sz="27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</a:t>
              </a:r>
              <a:r>
                <a:rPr lang="zh-CN" altLang="en-US" sz="27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用途</a:t>
              </a:r>
              <a:endPara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534988">
                <a:spcAft>
                  <a:spcPts val="200"/>
                </a:spcAft>
              </a:pPr>
              <a:r>
                <a:rPr lang="zh-CN" altLang="en-US" sz="2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设立公司研发基地，建设研发团队，</a:t>
              </a:r>
              <a:r>
                <a:rPr lang="zh-CN" altLang="en-US" sz="2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两年完成</a:t>
              </a:r>
              <a:r>
                <a:rPr lang="zh-CN" altLang="en-US" sz="2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动物实验，开始临床。</a:t>
              </a:r>
              <a:endPara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724" y="880923"/>
              <a:ext cx="89289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13.    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融资需求</a:t>
              </a:r>
              <a:endPara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5660308" y="-3185"/>
            <a:ext cx="3473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湖景（苏州）生物制药有限公司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基因治疗治愈乙肝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753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01797" y="13246"/>
            <a:ext cx="8733507" cy="502324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4826" y="629289"/>
            <a:ext cx="4013087" cy="200086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364225" y="3154262"/>
            <a:ext cx="4036349" cy="661060"/>
            <a:chOff x="936995" y="4067067"/>
            <a:chExt cx="3925888" cy="732660"/>
          </a:xfrm>
        </p:grpSpPr>
        <p:grpSp>
          <p:nvGrpSpPr>
            <p:cNvPr id="35855" name="组合 21"/>
            <p:cNvGrpSpPr/>
            <p:nvPr/>
          </p:nvGrpSpPr>
          <p:grpSpPr bwMode="auto">
            <a:xfrm>
              <a:off x="936995" y="4067067"/>
              <a:ext cx="3706461" cy="307001"/>
              <a:chOff x="5567639" y="1998445"/>
              <a:chExt cx="3705087" cy="307861"/>
            </a:xfrm>
          </p:grpSpPr>
          <p:sp>
            <p:nvSpPr>
              <p:cNvPr id="23" name="TextBox 11"/>
              <p:cNvSpPr txBox="1"/>
              <p:nvPr/>
            </p:nvSpPr>
            <p:spPr>
              <a:xfrm>
                <a:off x="5747412" y="1998445"/>
                <a:ext cx="3525314" cy="307861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国内市场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567639" y="2025617"/>
                <a:ext cx="95718" cy="27699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5856" name="文本框 24"/>
            <p:cNvSpPr txBox="1">
              <a:spLocks noChangeArrowheads="1"/>
            </p:cNvSpPr>
            <p:nvPr/>
          </p:nvSpPr>
          <p:spPr bwMode="auto">
            <a:xfrm>
              <a:off x="936995" y="4390393"/>
              <a:ext cx="3925888" cy="40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zh-CN" altLang="en-US" sz="1200" dirty="0">
                <a:solidFill>
                  <a:srgbClr val="232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5771135" y="2747569"/>
            <a:ext cx="2363789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200" b="1" dirty="0"/>
              <a:t>Global prevalence of HBV infection</a:t>
            </a:r>
            <a:endParaRPr lang="zh-CN" altLang="en-US" sz="1200" b="1" dirty="0"/>
          </a:p>
        </p:txBody>
      </p:sp>
      <p:sp>
        <p:nvSpPr>
          <p:cNvPr id="10" name="矩形 9"/>
          <p:cNvSpPr/>
          <p:nvPr/>
        </p:nvSpPr>
        <p:spPr>
          <a:xfrm>
            <a:off x="317754" y="711993"/>
            <a:ext cx="3985453" cy="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indent="602456"/>
            <a:endParaRPr lang="zh-CN" altLang="en-US" sz="1500" b="1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984825"/>
              </p:ext>
            </p:extLst>
          </p:nvPr>
        </p:nvGraphicFramePr>
        <p:xfrm>
          <a:off x="305192" y="608165"/>
          <a:ext cx="4013088" cy="20355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3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84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61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世界卫生组织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年公布慢性乙肝区域流行区域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650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热点区域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占人口的比例（</a:t>
                      </a:r>
                      <a:r>
                        <a:rPr lang="en-US" altLang="zh-CN" sz="1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%</a:t>
                      </a:r>
                      <a:r>
                        <a:rPr lang="zh-CN" altLang="en-US" sz="1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endParaRPr lang="en-US" altLang="zh-CN" sz="12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慢性乙肝人数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latin typeface="+mn-ea"/>
                          <a:ea typeface="+mn-ea"/>
                        </a:rPr>
                        <a:t>西太平洋区域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6.2</a:t>
                      </a:r>
                      <a:endParaRPr lang="zh-CN" altLang="en-US" sz="1200" b="1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1.15</a:t>
                      </a:r>
                      <a:r>
                        <a:rPr lang="zh-CN" altLang="en-US" sz="1200" b="1" dirty="0">
                          <a:latin typeface="+mn-ea"/>
                          <a:ea typeface="+mn-ea"/>
                        </a:rPr>
                        <a:t>亿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latin typeface="+mn-ea"/>
                          <a:ea typeface="+mn-ea"/>
                        </a:rPr>
                        <a:t>非洲区域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6.1</a:t>
                      </a:r>
                      <a:endParaRPr lang="zh-CN" altLang="en-US" sz="1200" b="1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6000</a:t>
                      </a:r>
                      <a:r>
                        <a:rPr lang="zh-CN" altLang="en-US" sz="1200" b="1" dirty="0">
                          <a:latin typeface="+mn-ea"/>
                          <a:ea typeface="+mn-ea"/>
                        </a:rPr>
                        <a:t>万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latin typeface="+mn-ea"/>
                          <a:ea typeface="+mn-ea"/>
                        </a:rPr>
                        <a:t>东地中海区域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3.3</a:t>
                      </a:r>
                      <a:endParaRPr lang="zh-CN" altLang="en-US" sz="1200" b="1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2100</a:t>
                      </a:r>
                      <a:r>
                        <a:rPr lang="zh-CN" altLang="en-US" sz="1200" b="1" dirty="0">
                          <a:latin typeface="+mn-ea"/>
                          <a:ea typeface="+mn-ea"/>
                        </a:rPr>
                        <a:t>万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latin typeface="+mn-ea"/>
                          <a:ea typeface="+mn-ea"/>
                        </a:rPr>
                        <a:t>东南亚区域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2 </a:t>
                      </a:r>
                      <a:endParaRPr lang="zh-CN" altLang="en-US" sz="1200" b="1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3900</a:t>
                      </a:r>
                      <a:r>
                        <a:rPr lang="zh-CN" altLang="en-US" sz="1200" b="1" dirty="0">
                          <a:latin typeface="+mn-ea"/>
                          <a:ea typeface="+mn-ea"/>
                        </a:rPr>
                        <a:t>万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latin typeface="+mn-ea"/>
                          <a:ea typeface="+mn-ea"/>
                        </a:rPr>
                        <a:t>欧洲区域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1.6</a:t>
                      </a:r>
                      <a:endParaRPr lang="zh-CN" altLang="en-US" sz="1200" b="1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1500</a:t>
                      </a:r>
                      <a:r>
                        <a:rPr lang="zh-CN" altLang="en-US" sz="1200" b="1" dirty="0">
                          <a:latin typeface="+mn-ea"/>
                          <a:ea typeface="+mn-ea"/>
                        </a:rPr>
                        <a:t>万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latin typeface="+mn-ea"/>
                          <a:ea typeface="+mn-ea"/>
                        </a:rPr>
                        <a:t>美洲区域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0.7</a:t>
                      </a:r>
                      <a:endParaRPr lang="zh-CN" altLang="en-US" sz="1200" b="1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+mn-ea"/>
                          <a:ea typeface="+mn-ea"/>
                        </a:rPr>
                        <a:t>700</a:t>
                      </a:r>
                      <a:r>
                        <a:rPr lang="zh-CN" altLang="en-US" sz="1200" b="1" dirty="0">
                          <a:latin typeface="+mn-ea"/>
                          <a:ea typeface="+mn-ea"/>
                        </a:rPr>
                        <a:t>万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5" name="矩形 34"/>
          <p:cNvSpPr/>
          <p:nvPr/>
        </p:nvSpPr>
        <p:spPr>
          <a:xfrm>
            <a:off x="4334242" y="3431263"/>
            <a:ext cx="4540400" cy="15850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据不完全统计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我国现有的乙肝病毒携带者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大约在八千万到一亿左右，每年新增慢性乙肝患者人数不详。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14313" indent="-214313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若以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亿患者计，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50%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的乙肝病毒携带者进行基因治疗，每例费用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万元￥，盈利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万元￥，总的市场价值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2.5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万亿￥，总盈利约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千亿￥。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77413" y="629288"/>
            <a:ext cx="5497229" cy="2407797"/>
            <a:chOff x="4503216" y="839051"/>
            <a:chExt cx="7329639" cy="3210396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657" y="839051"/>
              <a:ext cx="6085198" cy="3210396"/>
            </a:xfrm>
            <a:prstGeom prst="rect">
              <a:avLst/>
            </a:prstGeom>
            <a:noFill/>
            <a:ln w="317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216" y="3518749"/>
              <a:ext cx="1234393" cy="37887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943668" y="87244"/>
            <a:ext cx="728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14.  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治愈乙肝的市场价值</a:t>
            </a:r>
            <a:endParaRPr lang="en-US" altLang="zh-CN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89761" y="610464"/>
            <a:ext cx="8584880" cy="4424633"/>
            <a:chOff x="289761" y="610464"/>
            <a:chExt cx="8584880" cy="4424633"/>
          </a:xfrm>
        </p:grpSpPr>
        <p:sp>
          <p:nvSpPr>
            <p:cNvPr id="39" name="矩形 38"/>
            <p:cNvSpPr/>
            <p:nvPr/>
          </p:nvSpPr>
          <p:spPr>
            <a:xfrm>
              <a:off x="297656" y="628651"/>
              <a:ext cx="8576985" cy="4381724"/>
            </a:xfrm>
            <a:prstGeom prst="rect">
              <a:avLst/>
            </a:prstGeom>
            <a:noFill/>
            <a:ln w="3175">
              <a:solidFill>
                <a:schemeClr val="tx1">
                  <a:lumMod val="95000"/>
                  <a:lumOff val="5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89761" y="610464"/>
              <a:ext cx="4013446" cy="4424633"/>
              <a:chOff x="289761" y="610464"/>
              <a:chExt cx="4013446" cy="442463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89761" y="2736431"/>
                <a:ext cx="3749769" cy="2298666"/>
                <a:chOff x="447990" y="3367754"/>
                <a:chExt cx="4575964" cy="3064891"/>
              </a:xfrm>
            </p:grpSpPr>
            <p:sp>
              <p:nvSpPr>
                <p:cNvPr id="11" name="TextBox 11"/>
                <p:cNvSpPr txBox="1"/>
                <p:nvPr/>
              </p:nvSpPr>
              <p:spPr bwMode="auto">
                <a:xfrm>
                  <a:off x="813103" y="3367754"/>
                  <a:ext cx="4210851" cy="369332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defRPr/>
                  </a:pPr>
                  <a:r>
                    <a:rPr lang="zh-CN" altLang="en-US" b="1" dirty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国际市场</a:t>
                  </a: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529955" y="3396314"/>
                  <a:ext cx="161468" cy="33230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447990" y="3711897"/>
                  <a:ext cx="4575964" cy="27207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14313" indent="-214313">
                    <a:lnSpc>
                      <a:spcPct val="95000"/>
                    </a:lnSpc>
                    <a:spcAft>
                      <a:spcPts val="3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zh-CN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WHO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估计，</a:t>
                  </a:r>
                  <a:r>
                    <a:rPr lang="en-US" altLang="zh-CN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2019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年有</a:t>
                  </a:r>
                  <a:r>
                    <a:rPr lang="en-US" altLang="zh-CN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2.96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亿人患有慢性乙肝感染（</a:t>
                  </a:r>
                  <a:r>
                    <a:rPr lang="en-US" altLang="zh-CN" sz="1600" b="1" dirty="0" err="1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HBsAg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阳性），导致约</a:t>
                  </a:r>
                  <a:r>
                    <a:rPr lang="en-US" altLang="zh-CN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82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万人死亡；</a:t>
                  </a:r>
                  <a:endParaRPr lang="en-US" altLang="zh-CN" sz="1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  <a:p>
                  <a:pPr marL="214313" indent="-214313">
                    <a:lnSpc>
                      <a:spcPct val="95000"/>
                    </a:lnSpc>
                    <a:spcAft>
                      <a:spcPts val="3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zh-CN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2019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年约</a:t>
                  </a:r>
                  <a:r>
                    <a:rPr lang="en-US" altLang="zh-CN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150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万人新感染乙型肝炎</a:t>
                  </a:r>
                  <a:r>
                    <a:rPr lang="en-US" altLang="zh-CN" sz="1600" b="1" dirty="0">
                      <a:latin typeface="微软雅黑"/>
                      <a:ea typeface="微软雅黑"/>
                    </a:rPr>
                    <a:t> 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。</a:t>
                  </a:r>
                  <a:endParaRPr lang="en-US" altLang="zh-CN" sz="1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  <a:p>
                  <a:pPr marL="214313" indent="-214313">
                    <a:lnSpc>
                      <a:spcPct val="95000"/>
                    </a:lnSpc>
                    <a:spcAft>
                      <a:spcPts val="300"/>
                    </a:spcAft>
                    <a:buFont typeface="Arial" panose="020B0604020202020204" pitchFamily="34" charset="0"/>
                    <a:buChar char="•"/>
                  </a:pP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假如</a:t>
                  </a:r>
                  <a:r>
                    <a:rPr lang="en-US" altLang="zh-CN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50%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的慢性乙肝患者进行基因治疗治愈，每例费用</a:t>
                  </a:r>
                  <a:r>
                    <a:rPr lang="en-US" altLang="zh-CN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5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万元￥，盈利</a:t>
                  </a:r>
                  <a:r>
                    <a:rPr lang="en-US" altLang="zh-CN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1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万元￥，则总的市场价值约</a:t>
                  </a:r>
                  <a:r>
                    <a:rPr lang="en-US" altLang="zh-CN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7.4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万亿￥，总盈利约</a:t>
                  </a:r>
                  <a:r>
                    <a:rPr lang="en-US" altLang="zh-CN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1.48</a:t>
                  </a: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万亿￥。</a:t>
                  </a:r>
                  <a:endParaRPr lang="en-US" altLang="zh-CN" sz="1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4303207" y="610464"/>
                <a:ext cx="0" cy="4405848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73940450"/>
      </p:ext>
    </p:extLst>
  </p:cSld>
  <p:clrMapOvr>
    <a:masterClrMapping/>
  </p:clrMapOvr>
  <p:transition spd="med" advTm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933" y="298535"/>
            <a:ext cx="8238306" cy="4699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7503" y="483518"/>
            <a:ext cx="8805167" cy="4133327"/>
            <a:chOff x="231328" y="473993"/>
            <a:chExt cx="8805167" cy="4133327"/>
          </a:xfrm>
        </p:grpSpPr>
        <p:sp>
          <p:nvSpPr>
            <p:cNvPr id="2" name="矩形 1"/>
            <p:cNvSpPr/>
            <p:nvPr/>
          </p:nvSpPr>
          <p:spPr>
            <a:xfrm>
              <a:off x="1074265" y="1482105"/>
              <a:ext cx="7225357" cy="3125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34988" indent="-534988" defTabSz="982663">
                <a:lnSpc>
                  <a:spcPct val="90000"/>
                </a:lnSpc>
                <a:spcAft>
                  <a:spcPts val="300"/>
                </a:spcAft>
                <a:buFont typeface="+mj-lt"/>
                <a:buAutoNum type="alphaLcParenR"/>
              </a:pPr>
              <a:r>
                <a:rPr lang="zh-CN" altLang="en-US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原创新药</a:t>
              </a:r>
              <a:r>
                <a: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  <a:p>
              <a:pPr marL="900113" indent="-450850" defTabSz="982663">
                <a:lnSpc>
                  <a:spcPct val="90000"/>
                </a:lnSpc>
                <a:spcAft>
                  <a:spcPts val="300"/>
                </a:spcAft>
                <a:buSzPct val="95000"/>
                <a:buFont typeface="+mj-ea"/>
                <a:buAutoNum type="circleNumDbPlain"/>
              </a:pPr>
              <a:r>
                <a:rPr lang="zh-CN" altLang="en-US" sz="2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基因治疗用于治疗传染病，</a:t>
              </a:r>
              <a:r>
                <a:rPr lang="en-US" altLang="zh-CN" sz="2500" b="1" dirty="0" err="1">
                  <a:latin typeface="黑体" panose="02010609060101010101" pitchFamily="49" charset="-122"/>
                  <a:ea typeface="黑体" panose="02010609060101010101" pitchFamily="49" charset="-122"/>
                </a:rPr>
                <a:t>Crispr</a:t>
              </a:r>
              <a:r>
                <a:rPr lang="en-US" altLang="zh-CN" sz="25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/Cas9</a:t>
              </a:r>
              <a:r>
                <a:rPr lang="zh-CN" altLang="en-US" sz="25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靶向精准切割乙肝病毒</a:t>
              </a:r>
              <a:r>
                <a:rPr lang="en-US" altLang="zh-CN" sz="25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DNA</a:t>
              </a:r>
              <a:r>
                <a:rPr lang="zh-CN" altLang="en-US" sz="25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lang="zh-CN" altLang="en-US" sz="2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安全性高。</a:t>
              </a:r>
              <a:endPara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457200" indent="-7938" defTabSz="982663">
                <a:lnSpc>
                  <a:spcPct val="90000"/>
                </a:lnSpc>
                <a:spcAft>
                  <a:spcPts val="300"/>
                </a:spcAft>
                <a:buClr>
                  <a:schemeClr val="tx1">
                    <a:lumMod val="95000"/>
                    <a:lumOff val="5000"/>
                  </a:schemeClr>
                </a:buClr>
                <a:buSzPct val="95000"/>
                <a:buFont typeface="+mj-ea"/>
                <a:buAutoNum type="circleNumDbPlain"/>
              </a:pPr>
              <a:r>
                <a:rPr lang="en-US" altLang="zh-CN" sz="25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5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乙肝病毒作为载体嗜肝性强，副作用低。</a:t>
              </a:r>
              <a:endParaRPr lang="en-US" altLang="zh-CN" sz="2500" b="1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457200" indent="-7938" defTabSz="982663">
                <a:lnSpc>
                  <a:spcPct val="90000"/>
                </a:lnSpc>
                <a:spcAft>
                  <a:spcPts val="500"/>
                </a:spcAft>
                <a:buClr>
                  <a:schemeClr val="tx1">
                    <a:lumMod val="95000"/>
                    <a:lumOff val="5000"/>
                  </a:schemeClr>
                </a:buClr>
                <a:buSzPct val="95000"/>
                <a:buFont typeface="+mj-ea"/>
                <a:buAutoNum type="circleNumDbPlain"/>
              </a:pPr>
              <a:r>
                <a:rPr lang="zh-CN" altLang="en-US" sz="25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线性</a:t>
              </a:r>
              <a:r>
                <a:rPr lang="en-US" altLang="zh-CN" sz="25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DNA</a:t>
              </a:r>
              <a:r>
                <a:rPr lang="zh-CN" altLang="en-US" sz="25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从核内逐步降解消失的机制</a:t>
              </a:r>
              <a:endParaRPr lang="en-US" altLang="zh-CN" sz="25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542925" indent="-542925">
                <a:lnSpc>
                  <a:spcPct val="95000"/>
                </a:lnSpc>
                <a:spcAft>
                  <a:spcPts val="400"/>
                </a:spcAft>
                <a:buFont typeface="+mj-lt"/>
                <a:buAutoNum type="alphaLcParenR" startAt="2"/>
              </a:pPr>
              <a:r>
                <a:rPr lang="zh-CN" altLang="en-US" sz="25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属于</a:t>
              </a:r>
              <a:r>
                <a:rPr lang="zh-CN" altLang="en-US" sz="25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非个体化药物，患者</a:t>
              </a:r>
              <a:r>
                <a:rPr lang="zh-CN" altLang="en-US" sz="25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负担费用</a:t>
              </a:r>
              <a:r>
                <a:rPr lang="zh-CN" altLang="en-US" sz="25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低。</a:t>
              </a:r>
              <a:endParaRPr lang="en-US" altLang="zh-CN" sz="25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542925" indent="-542925">
                <a:lnSpc>
                  <a:spcPct val="95000"/>
                </a:lnSpc>
                <a:spcAft>
                  <a:spcPts val="400"/>
                </a:spcAft>
                <a:buFont typeface="+mj-lt"/>
                <a:buAutoNum type="alphaLcParenR" startAt="2"/>
              </a:pPr>
              <a:r>
                <a:rPr lang="zh-CN" altLang="en-US" sz="25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可</a:t>
              </a:r>
              <a:r>
                <a:rPr lang="zh-CN" altLang="en-US" sz="25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作为企业肝</a:t>
              </a:r>
              <a:r>
                <a:rPr lang="zh-CN" altLang="en-US" sz="25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基因治疗平台，相比其它通用型载体，肝特异性</a:t>
              </a:r>
              <a:r>
                <a:rPr lang="zh-CN" altLang="en-US" sz="25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是差异</a:t>
              </a:r>
              <a:r>
                <a:rPr lang="zh-CN" altLang="en-US" sz="25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化基因治疗发展路径。</a:t>
              </a:r>
              <a:endParaRPr lang="en-US" altLang="zh-CN" sz="25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1328" y="473993"/>
              <a:ext cx="8805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4923"/>
            <a:ext cx="1187624" cy="138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18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0462" y="196274"/>
            <a:ext cx="8784976" cy="4808890"/>
            <a:chOff x="160462" y="196274"/>
            <a:chExt cx="8784976" cy="4808890"/>
          </a:xfrm>
        </p:grpSpPr>
        <p:sp>
          <p:nvSpPr>
            <p:cNvPr id="4" name="矩形 3"/>
            <p:cNvSpPr/>
            <p:nvPr/>
          </p:nvSpPr>
          <p:spPr>
            <a:xfrm>
              <a:off x="160462" y="196274"/>
              <a:ext cx="8784976" cy="480889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31124" y="3250705"/>
              <a:ext cx="27430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/>
                <a:t>谢谢！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2915816" y="411510"/>
              <a:ext cx="3962925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希望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本原创基因治疗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技术和生物药为千万乙肝病毒携带者带来治愈的希望，开始美好的新生活。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1480">
              <a:off x="901005" y="1449636"/>
              <a:ext cx="1113860" cy="336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16200">
              <a:off x="662600" y="314930"/>
              <a:ext cx="926470" cy="1789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41" y="263009"/>
            <a:ext cx="2001079" cy="233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06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56082" y="267725"/>
            <a:ext cx="8424936" cy="4758823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lphaLcParenR"/>
              <a:tabLst>
                <a:tab pos="808038" algn="l"/>
              </a:tabLst>
            </a:pP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7250" y="1995686"/>
            <a:ext cx="74888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坚持在生物制药行业差异化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发展。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49263" indent="-449263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从企业发展的角度出发，聚焦常见重大疾病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领域，满足未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满足患者需求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49263" indent="-449263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目标：大量患者和其家庭、社会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受益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企业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527175" indent="-1438275" algn="just">
              <a:lnSpc>
                <a:spcPct val="11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获得发展。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5673" y="608356"/>
            <a:ext cx="9088973" cy="65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原创新药研发要满足患者需求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991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2233" y="11223"/>
            <a:ext cx="8950352" cy="5028255"/>
            <a:chOff x="-1302976" y="11223"/>
            <a:chExt cx="8950352" cy="5028255"/>
          </a:xfrm>
        </p:grpSpPr>
        <p:sp>
          <p:nvSpPr>
            <p:cNvPr id="6" name="矩形 5"/>
            <p:cNvSpPr/>
            <p:nvPr/>
          </p:nvSpPr>
          <p:spPr>
            <a:xfrm>
              <a:off x="-1073809" y="286950"/>
              <a:ext cx="8551895" cy="475252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-1302976" y="11223"/>
              <a:ext cx="8950352" cy="1064077"/>
              <a:chOff x="-1302976" y="11223"/>
              <a:chExt cx="8950352" cy="1064077"/>
            </a:xfrm>
          </p:grpSpPr>
          <p:sp>
            <p:nvSpPr>
              <p:cNvPr id="7" name="标题 1"/>
              <p:cNvSpPr txBox="1">
                <a:spLocks/>
              </p:cNvSpPr>
              <p:nvPr/>
            </p:nvSpPr>
            <p:spPr>
              <a:xfrm>
                <a:off x="-1302976" y="499236"/>
                <a:ext cx="8950352" cy="576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 </a:t>
                </a:r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庄辉院士：我国肝病领域未被满足的患者需求</a:t>
                </a:r>
                <a:endPara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-1302976" y="11223"/>
                <a:ext cx="895035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dirty="0">
                    <a:hlinkClick r:id="rId2"/>
                  </a:rPr>
                  <a:t>https://mp.weixin.qq.com/s/4LF2l0ZQaEOVJSnAVv12ZQ</a:t>
                </a:r>
                <a:r>
                  <a:rPr lang="en-US" altLang="zh-CN" sz="1200" b="1" dirty="0"/>
                  <a:t>                         2022</a:t>
                </a:r>
                <a:r>
                  <a:rPr lang="zh-CN" altLang="en-US" sz="1200" b="1" dirty="0"/>
                  <a:t>年</a:t>
                </a:r>
                <a:r>
                  <a:rPr lang="en-US" altLang="zh-CN" sz="1200" b="1" dirty="0"/>
                  <a:t>7</a:t>
                </a:r>
                <a:r>
                  <a:rPr lang="zh-CN" altLang="en-US" sz="1200" b="1" dirty="0"/>
                  <a:t>月</a:t>
                </a:r>
                <a:r>
                  <a:rPr lang="en-US" altLang="zh-CN" sz="1200" b="1" dirty="0"/>
                  <a:t>30</a:t>
                </a:r>
                <a:r>
                  <a:rPr lang="zh-CN" altLang="en-US" sz="1200" b="1" dirty="0"/>
                  <a:t>日，庄辉教授在肝病新药联盟前沿论坛上发言</a:t>
                </a:r>
              </a:p>
            </p:txBody>
          </p:sp>
        </p:grp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4634" y="1578386"/>
            <a:ext cx="7922314" cy="3259816"/>
          </a:xfrm>
        </p:spPr>
        <p:txBody>
          <a:bodyPr>
            <a:noAutofit/>
          </a:bodyPr>
          <a:lstStyle/>
          <a:p>
            <a:pPr marL="360363" indent="-360363">
              <a:spcBef>
                <a:spcPts val="0"/>
              </a:spcBef>
              <a:spcAft>
                <a:spcPts val="500"/>
              </a:spcAft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年，乙肝表面抗原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4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HBsAg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流行率为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7.8%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，慢性乙肝病毒感染者约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亿例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丙肝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患者约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849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例，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估计丁肝患者约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1000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例、戊肝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患者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380.34/10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万。</a:t>
            </a:r>
          </a:p>
          <a:p>
            <a:pPr marL="360363" indent="-360363">
              <a:spcBef>
                <a:spcPts val="0"/>
              </a:spcBef>
              <a:spcAft>
                <a:spcPts val="500"/>
              </a:spcAft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我国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NAFLD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的流行率为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17.2%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，到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2030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年将增至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3.146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亿例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酒精性肝病的流行率为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5%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~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7.5%;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药物性肝损伤发病率为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23.8/10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万。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60363" indent="-360363">
              <a:spcBef>
                <a:spcPts val="0"/>
              </a:spcBef>
              <a:spcAft>
                <a:spcPts val="500"/>
              </a:spcAft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我国每年新发肝癌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41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万例，占全球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45%;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每年肝癌死亡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39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万例，占全球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47%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686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28" y="267494"/>
            <a:ext cx="8492002" cy="46805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79871"/>
            <a:ext cx="9088973" cy="651719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慢性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乙肝只能功能性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治愈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0365" y="1482524"/>
            <a:ext cx="7488832" cy="3240360"/>
          </a:xfrm>
        </p:spPr>
        <p:txBody>
          <a:bodyPr>
            <a:noAutofit/>
          </a:bodyPr>
          <a:lstStyle/>
          <a:p>
            <a:pPr marL="360363" indent="-360363"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至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2030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年间，估计共约一千万人会因与慢性肝炎相关的肝硬化、肝癌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死亡，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%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的肝癌均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由乙肝感染导致。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60363" indent="-360363">
              <a:spcBef>
                <a:spcPts val="0"/>
              </a:spcBef>
              <a:spcAft>
                <a:spcPts val="600"/>
              </a:spcAft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控制了乙肝病情也就控制了很大一部分导致肝癌的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可能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60363" indent="-360363"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健康中国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2030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规划纲要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提出肝癌患者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年生存率从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12.1%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提升至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15%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年只提高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%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60363" indent="-360363">
              <a:spcBef>
                <a:spcPts val="0"/>
              </a:spcBef>
              <a:spcAft>
                <a:spcPts val="60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痛点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：慢性乙肝只能功能性治愈，不能根治。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60363" indent="-360363">
              <a:spcBef>
                <a:spcPts val="0"/>
              </a:spcBef>
              <a:spcAft>
                <a:spcPts val="600"/>
              </a:spcAft>
            </a:pP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964739"/>
            <a:ext cx="550810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zh-CN" sz="1000" dirty="0">
                <a:hlinkClick r:id="rId2"/>
              </a:rPr>
              <a:t>http://health.sina.com.cn/zl/d/sbjy/2016-07-27/1435434.shtml</a:t>
            </a:r>
            <a:r>
              <a:rPr lang="en-US" altLang="zh-CN" sz="1000" dirty="0"/>
              <a:t>  </a:t>
            </a:r>
            <a:r>
              <a:rPr lang="zh-CN" altLang="en-US" sz="1000" dirty="0"/>
              <a:t>健康专栏</a:t>
            </a:r>
          </a:p>
        </p:txBody>
      </p:sp>
    </p:spTree>
    <p:extLst>
      <p:ext uri="{BB962C8B-B14F-4D97-AF65-F5344CB8AC3E}">
        <p14:creationId xmlns:p14="http://schemas.microsoft.com/office/powerpoint/2010/main" val="48796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02497" y="214942"/>
            <a:ext cx="8531615" cy="4824536"/>
            <a:chOff x="288857" y="214942"/>
            <a:chExt cx="8531615" cy="4824536"/>
          </a:xfrm>
        </p:grpSpPr>
        <p:grpSp>
          <p:nvGrpSpPr>
            <p:cNvPr id="10" name="组合 9"/>
            <p:cNvGrpSpPr/>
            <p:nvPr/>
          </p:nvGrpSpPr>
          <p:grpSpPr>
            <a:xfrm>
              <a:off x="288857" y="214942"/>
              <a:ext cx="8531615" cy="4824536"/>
              <a:chOff x="288857" y="195486"/>
              <a:chExt cx="8531615" cy="4824536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23528" y="195486"/>
                <a:ext cx="8496944" cy="4824536"/>
                <a:chOff x="323528" y="182262"/>
                <a:chExt cx="8496944" cy="4824536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323528" y="182262"/>
                  <a:ext cx="8496944" cy="4824536"/>
                  <a:chOff x="239637" y="104921"/>
                  <a:chExt cx="8496944" cy="4824536"/>
                </a:xfrm>
              </p:grpSpPr>
              <p:sp>
                <p:nvSpPr>
                  <p:cNvPr id="26" name="矩形 25"/>
                  <p:cNvSpPr/>
                  <p:nvPr/>
                </p:nvSpPr>
                <p:spPr>
                  <a:xfrm>
                    <a:off x="239637" y="104921"/>
                    <a:ext cx="8496944" cy="4824536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282790" y="2498781"/>
                    <a:ext cx="8422255" cy="2335339"/>
                    <a:chOff x="282790" y="2632131"/>
                    <a:chExt cx="8422255" cy="2335339"/>
                  </a:xfrm>
                </p:grpSpPr>
                <p:sp>
                  <p:nvSpPr>
                    <p:cNvPr id="29" name="矩形 28"/>
                    <p:cNvSpPr/>
                    <p:nvPr/>
                  </p:nvSpPr>
                  <p:spPr>
                    <a:xfrm>
                      <a:off x="282790" y="2632131"/>
                      <a:ext cx="3089678" cy="2335339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1" name="矩形 40"/>
                    <p:cNvSpPr/>
                    <p:nvPr/>
                  </p:nvSpPr>
                  <p:spPr>
                    <a:xfrm>
                      <a:off x="3458802" y="2632131"/>
                      <a:ext cx="5246243" cy="2335339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pic>
              <p:nvPicPr>
                <p:cNvPr id="1034" name="Picture 1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1471" y="2701583"/>
                  <a:ext cx="5198617" cy="2114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408" y="2656639"/>
                <a:ext cx="2484070" cy="2238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88857" y="2542566"/>
                <a:ext cx="1128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乙肝病毒颗粒</a:t>
                </a:r>
                <a:r>
                  <a:rPr lang="en-US" altLang="zh-CN" sz="16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HBV</a:t>
                </a:r>
                <a:endParaRPr lang="zh-CN" altLang="en-US" sz="16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cxnSp>
          <p:nvCxnSpPr>
            <p:cNvPr id="16" name="直接箭头连接符 15"/>
            <p:cNvCxnSpPr/>
            <p:nvPr/>
          </p:nvCxnSpPr>
          <p:spPr>
            <a:xfrm flipH="1">
              <a:off x="6126902" y="4807910"/>
              <a:ext cx="1862570" cy="44893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 flipV="1">
              <a:off x="5694944" y="4015822"/>
              <a:ext cx="441686" cy="836982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0444"/>
            <a:ext cx="9144000" cy="857250"/>
          </a:xfrm>
        </p:spPr>
        <p:txBody>
          <a:bodyPr>
            <a:noAutofit/>
          </a:bodyPr>
          <a:lstStyle/>
          <a:p>
            <a:pPr marL="542925" indent="-542925"/>
            <a:r>
              <a:rPr lang="en-US" altLang="zh-CN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3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基因治疗治愈乙肝的时代来临</a:t>
            </a:r>
          </a:p>
        </p:txBody>
      </p:sp>
      <p:sp>
        <p:nvSpPr>
          <p:cNvPr id="9" name="矩形 8"/>
          <p:cNvSpPr/>
          <p:nvPr/>
        </p:nvSpPr>
        <p:spPr>
          <a:xfrm>
            <a:off x="461151" y="1256150"/>
            <a:ext cx="8287313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乙肝病毒的复制和人基因组复制有很大的不同</a:t>
            </a:r>
            <a:endParaRPr lang="en-US" altLang="zh-CN" sz="2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8288" indent="-2682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2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2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Crispr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/Cas9</a:t>
            </a:r>
            <a:r>
              <a:rPr lang="zh-CN" altLang="en-US" sz="2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获诺奖技术，为靶向清除</a:t>
            </a:r>
            <a:r>
              <a:rPr lang="en-US" altLang="zh-CN" sz="2600" b="1" dirty="0" err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cccDNA</a:t>
            </a:r>
            <a:r>
              <a:rPr lang="zh-CN" altLang="en-US" sz="2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，治愈乙肝提供了技术准备，指明了前进的方向。</a:t>
            </a:r>
            <a:endParaRPr lang="en-US" altLang="zh-CN" sz="2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73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71728" y="4999506"/>
            <a:ext cx="3918240" cy="1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zh-CN" sz="800" b="1" dirty="0">
                <a:latin typeface="Arial" charset="0"/>
              </a:rPr>
              <a:t>Michael Nassal Gut 2015;64:1972-1984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014611"/>
            <a:ext cx="7059642" cy="10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zh-CN" sz="800" dirty="0">
                <a:latin typeface="Arial" charset="0"/>
              </a:rPr>
              <a:t>Copyright © BMJ Publishing Group Ltd &amp; British Society of Gastroenterology. All rights reserved.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7504" y="282885"/>
            <a:ext cx="8781713" cy="4690411"/>
            <a:chOff x="126554" y="282885"/>
            <a:chExt cx="8781713" cy="4690411"/>
          </a:xfrm>
        </p:grpSpPr>
        <p:sp>
          <p:nvSpPr>
            <p:cNvPr id="8" name="矩形 7"/>
            <p:cNvSpPr/>
            <p:nvPr/>
          </p:nvSpPr>
          <p:spPr>
            <a:xfrm>
              <a:off x="299145" y="282885"/>
              <a:ext cx="8609122" cy="469041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Text Box 1"/>
            <p:cNvSpPr txBox="1">
              <a:spLocks noChangeArrowheads="1"/>
            </p:cNvSpPr>
            <p:nvPr/>
          </p:nvSpPr>
          <p:spPr bwMode="auto">
            <a:xfrm>
              <a:off x="126554" y="359693"/>
              <a:ext cx="8781713" cy="48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     </a:t>
              </a: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传统乙肝药物设计不</a:t>
              </a: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r>
                <a:rPr lang="en-US" altLang="zh-CN" sz="28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ccc</a:t>
              </a:r>
              <a:r>
                <a:rPr lang="en-US" altLang="zh-CN" sz="2800" b="1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DNA</a:t>
              </a: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为靶点</a:t>
              </a:r>
              <a:endParaRPr lang="en-GB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23528" y="1016150"/>
              <a:ext cx="8584739" cy="3941925"/>
              <a:chOff x="323528" y="1016150"/>
              <a:chExt cx="8584739" cy="394192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14587" y="3850079"/>
                <a:ext cx="84936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A:  </a:t>
                </a:r>
                <a:r>
                  <a:rPr lang="zh-CN" altLang="en-US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靶向</a:t>
                </a:r>
                <a:r>
                  <a:rPr lang="en-US" altLang="zh-CN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DNA</a:t>
                </a:r>
                <a:r>
                  <a:rPr lang="zh-CN" altLang="en-US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修饰因子；        </a:t>
                </a:r>
                <a:r>
                  <a:rPr lang="en-US" altLang="zh-CN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B1</a:t>
                </a:r>
                <a:r>
                  <a:rPr lang="zh-CN" altLang="en-US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：阻止病毒颗粒进入细胞</a:t>
                </a:r>
                <a:endPara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B2: </a:t>
                </a:r>
                <a:r>
                  <a:rPr lang="zh-CN" altLang="en-US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阻止</a:t>
                </a:r>
                <a:r>
                  <a:rPr lang="en-US" altLang="zh-CN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RC-DNA</a:t>
                </a:r>
                <a:r>
                  <a:rPr lang="zh-CN" altLang="en-US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进入细胞核；   </a:t>
                </a:r>
                <a:r>
                  <a:rPr lang="en-US" altLang="zh-CN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C: </a:t>
                </a:r>
                <a:r>
                  <a:rPr lang="zh-CN" altLang="en-US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抗</a:t>
                </a:r>
                <a:r>
                  <a:rPr lang="en-US" altLang="zh-CN" sz="2200" b="1" dirty="0" err="1">
                    <a:latin typeface="黑体" panose="02010609060101010101" pitchFamily="49" charset="-122"/>
                    <a:ea typeface="黑体" panose="02010609060101010101" pitchFamily="49" charset="-122"/>
                  </a:rPr>
                  <a:t>HBx</a:t>
                </a:r>
                <a:r>
                  <a:rPr lang="zh-CN" altLang="en-US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作用</a:t>
                </a:r>
                <a:endPara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D:  </a:t>
                </a:r>
                <a:r>
                  <a:rPr lang="zh-CN" altLang="en-US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免疫介导的</a:t>
                </a:r>
                <a:r>
                  <a:rPr lang="en-US" altLang="zh-CN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DNA</a:t>
                </a:r>
                <a:r>
                  <a:rPr lang="zh-CN" altLang="en-US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降解；      </a:t>
                </a:r>
                <a:r>
                  <a:rPr lang="en-US" altLang="zh-CN" sz="2200" b="1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E</a:t>
                </a:r>
                <a:r>
                  <a:rPr lang="zh-CN" altLang="en-US" sz="2200" b="1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：基因修饰</a:t>
                </a:r>
                <a:r>
                  <a:rPr lang="en-US" altLang="zh-CN" sz="2200" b="1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: </a:t>
                </a:r>
                <a:r>
                  <a:rPr lang="zh-CN" altLang="en-US" sz="2200" b="1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核酸酶降解</a:t>
                </a:r>
                <a:r>
                  <a:rPr lang="en-US" altLang="zh-CN" sz="2200" b="1" dirty="0" err="1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cccDNA</a:t>
                </a:r>
                <a:endParaRPr lang="zh-CN" altLang="en-US" sz="22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323528" y="1016150"/>
                <a:ext cx="8537114" cy="287203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335767" y="1174552"/>
            <a:ext cx="8539951" cy="2675527"/>
            <a:chOff x="335767" y="1174552"/>
            <a:chExt cx="8539951" cy="2675527"/>
          </a:xfrm>
        </p:grpSpPr>
        <p:grpSp>
          <p:nvGrpSpPr>
            <p:cNvPr id="18" name="组合 17"/>
            <p:cNvGrpSpPr/>
            <p:nvPr/>
          </p:nvGrpSpPr>
          <p:grpSpPr>
            <a:xfrm>
              <a:off x="335767" y="1174552"/>
              <a:ext cx="8539951" cy="2675527"/>
              <a:chOff x="335767" y="1174552"/>
              <a:chExt cx="8539951" cy="2675527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35767" y="1174552"/>
                <a:ext cx="8539951" cy="2675527"/>
                <a:chOff x="335767" y="1174552"/>
                <a:chExt cx="8539951" cy="2675527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335767" y="1174552"/>
                  <a:ext cx="8539951" cy="2675527"/>
                  <a:chOff x="335767" y="1174552"/>
                  <a:chExt cx="8539951" cy="2675527"/>
                </a:xfrm>
              </p:grpSpPr>
              <p:grpSp>
                <p:nvGrpSpPr>
                  <p:cNvPr id="3" name="组合 2"/>
                  <p:cNvGrpSpPr/>
                  <p:nvPr/>
                </p:nvGrpSpPr>
                <p:grpSpPr>
                  <a:xfrm>
                    <a:off x="335767" y="1174552"/>
                    <a:ext cx="8505825" cy="2675527"/>
                    <a:chOff x="335767" y="1174552"/>
                    <a:chExt cx="8505825" cy="2675527"/>
                  </a:xfrm>
                </p:grpSpPr>
                <p:grpSp>
                  <p:nvGrpSpPr>
                    <p:cNvPr id="17" name="组合 16"/>
                    <p:cNvGrpSpPr/>
                    <p:nvPr/>
                  </p:nvGrpSpPr>
                  <p:grpSpPr>
                    <a:xfrm>
                      <a:off x="335767" y="1174552"/>
                      <a:ext cx="8505825" cy="2675527"/>
                      <a:chOff x="354817" y="1174552"/>
                      <a:chExt cx="8505825" cy="2675527"/>
                    </a:xfrm>
                  </p:grpSpPr>
                  <p:pic>
                    <p:nvPicPr>
                      <p:cNvPr id="307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8389" y="3469573"/>
                        <a:ext cx="772253" cy="380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grpSp>
                    <p:nvGrpSpPr>
                      <p:cNvPr id="15" name="组合 14"/>
                      <p:cNvGrpSpPr/>
                      <p:nvPr/>
                    </p:nvGrpSpPr>
                    <p:grpSpPr>
                      <a:xfrm>
                        <a:off x="354817" y="1174552"/>
                        <a:ext cx="8496300" cy="2660998"/>
                        <a:chOff x="354817" y="1174552"/>
                        <a:chExt cx="8496300" cy="2660998"/>
                      </a:xfrm>
                    </p:grpSpPr>
                    <p:pic>
                      <p:nvPicPr>
                        <p:cNvPr id="1037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17" y="1174552"/>
                          <a:ext cx="8496300" cy="266099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14" name="TextBox 13"/>
                        <p:cNvSpPr txBox="1"/>
                        <p:nvPr/>
                      </p:nvSpPr>
                      <p:spPr>
                        <a:xfrm>
                          <a:off x="2057053" y="1174552"/>
                          <a:ext cx="646331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zh-CN" altLang="en-US" sz="1200" b="1" dirty="0"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细胞质</a:t>
                          </a:r>
                        </a:p>
                      </p:txBody>
                    </p:sp>
                    <p:sp>
                      <p:nvSpPr>
                        <p:cNvPr id="32" name="TextBox 31"/>
                        <p:cNvSpPr txBox="1"/>
                        <p:nvPr/>
                      </p:nvSpPr>
                      <p:spPr>
                        <a:xfrm>
                          <a:off x="1534156" y="1174552"/>
                          <a:ext cx="646331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zh-CN" altLang="en-US" sz="1200" b="1" dirty="0"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细胞外</a:t>
                          </a:r>
                        </a:p>
                      </p:txBody>
                    </p:sp>
                  </p:grpSp>
                  <p:sp>
                    <p:nvSpPr>
                      <p:cNvPr id="16" name="右箭头 15"/>
                      <p:cNvSpPr/>
                      <p:nvPr/>
                    </p:nvSpPr>
                    <p:spPr>
                      <a:xfrm rot="21025353">
                        <a:off x="1924946" y="2454862"/>
                        <a:ext cx="365072" cy="144634"/>
                      </a:xfrm>
                      <a:prstGeom prst="rightArrow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127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2" name="TextBox 1"/>
                    <p:cNvSpPr txBox="1"/>
                    <p:nvPr/>
                  </p:nvSpPr>
                  <p:spPr>
                    <a:xfrm>
                      <a:off x="4889101" y="1176412"/>
                      <a:ext cx="19335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DNA/RNA</a:t>
                      </a: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水平抑制</a:t>
                      </a:r>
                    </a:p>
                  </p:txBody>
                </p:sp>
              </p:grp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7351737" y="3170040"/>
                    <a:ext cx="1523981" cy="584775"/>
                  </a:xfrm>
                  <a:prstGeom prst="rect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基因治疗直接清除</a:t>
                    </a:r>
                    <a:r>
                      <a:rPr lang="en-US" altLang="zh-CN" sz="1600" b="1" dirty="0" err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cccDNA</a:t>
                    </a:r>
                    <a:endParaRPr lang="zh-CN" altLang="en-US" sz="16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sp>
              <p:nvSpPr>
                <p:cNvPr id="11" name="矩形 10"/>
                <p:cNvSpPr/>
                <p:nvPr/>
              </p:nvSpPr>
              <p:spPr>
                <a:xfrm>
                  <a:off x="7432864" y="3218274"/>
                  <a:ext cx="1379747" cy="551210"/>
                </a:xfrm>
                <a:prstGeom prst="rect">
                  <a:avLst/>
                </a:prstGeom>
                <a:noFill/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2773820" y="2122211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105" y="3003798"/>
              <a:ext cx="2407537" cy="65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467" y="3135381"/>
              <a:ext cx="23431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392" y="3020472"/>
              <a:ext cx="5238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直接箭头连接符 19"/>
            <p:cNvCxnSpPr/>
            <p:nvPr/>
          </p:nvCxnSpPr>
          <p:spPr>
            <a:xfrm flipH="1" flipV="1">
              <a:off x="4323468" y="2931791"/>
              <a:ext cx="396802" cy="2382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6372200" y="2842231"/>
              <a:ext cx="0" cy="3417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V="1">
              <a:off x="5612056" y="2991288"/>
              <a:ext cx="0" cy="1724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6" y="1116515"/>
            <a:ext cx="8559407" cy="272524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18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5496" y="195486"/>
            <a:ext cx="9073008" cy="4843639"/>
            <a:chOff x="35496" y="195486"/>
            <a:chExt cx="9073008" cy="484363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8" y="195486"/>
              <a:ext cx="8662679" cy="482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5496" y="375983"/>
              <a:ext cx="90730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    </a:t>
              </a:r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治愈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乙肝的基因治疗</a:t>
              </a:r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尝试</a:t>
              </a: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23528" y="1145751"/>
              <a:ext cx="4896544" cy="3893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spcAft>
                  <a:spcPts val="300"/>
                </a:spcAft>
                <a:buFont typeface="+mj-ea"/>
                <a:buAutoNum type="circleNumDbPlain"/>
              </a:pP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基因载体侵染效率低：广谱性基因载体：裸</a:t>
              </a: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DNA</a:t>
              </a: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、纳米颗粒、</a:t>
              </a: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AAV</a:t>
              </a: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病毒等，嗜肝性有限。</a:t>
              </a:r>
              <a:endPara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457200" indent="-457200">
                <a:spcAft>
                  <a:spcPts val="300"/>
                </a:spcAft>
                <a:buFont typeface="+mj-ea"/>
                <a:buAutoNum type="circleNumDbPlain"/>
              </a:pP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缺乏安全有效</a:t>
              </a: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DNA</a:t>
              </a: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编辑工具：人类基因组有</a:t>
              </a: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32</a:t>
              </a: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亿碱基对，需识别</a:t>
              </a: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17</a:t>
              </a: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个碱基对（</a:t>
              </a: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en-US" altLang="zh-CN" sz="2200" b="1" baseline="30000" dirty="0">
                  <a:latin typeface="黑体" panose="02010609060101010101" pitchFamily="49" charset="-122"/>
                  <a:ea typeface="黑体" panose="02010609060101010101" pitchFamily="49" charset="-122"/>
                </a:rPr>
                <a:t>16 </a:t>
              </a: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=</a:t>
              </a:r>
              <a:r>
                <a:rPr lang="en-US" altLang="zh-CN" sz="9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43</a:t>
              </a: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亿）才能保证不脱靶，不切割人基因组序列。</a:t>
              </a:r>
            </a:p>
            <a:p>
              <a:pPr marL="457200" indent="-457200">
                <a:spcAft>
                  <a:spcPts val="300"/>
                </a:spcAft>
                <a:buFont typeface="+mj-ea"/>
                <a:buAutoNum type="circleNumDbPlain"/>
              </a:pP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锌指核酸酶（</a:t>
              </a: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ZFNs)</a:t>
              </a: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、类转录激活因子效应核酸酶</a:t>
              </a: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(TALENs)</a:t>
              </a: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等模块化</a:t>
              </a: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核酸酶</a:t>
              </a:r>
              <a:r>
                <a:rPr lang="en-US" altLang="zh-CN" sz="2200" b="1" dirty="0" err="1">
                  <a:latin typeface="黑体" panose="02010609060101010101" pitchFamily="49" charset="-122"/>
                  <a:ea typeface="黑体" panose="02010609060101010101" pitchFamily="49" charset="-122"/>
                </a:rPr>
                <a:t>Fok</a:t>
              </a: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靶向</a:t>
              </a: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DNA</a:t>
              </a:r>
              <a:r>
                <a:rPr lang="zh-CN" altLang="en-US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技术，体积超过了载体包装能力。</a:t>
              </a:r>
              <a:endPara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275828" y="1508310"/>
              <a:ext cx="3601672" cy="3232659"/>
              <a:chOff x="5275828" y="1754740"/>
              <a:chExt cx="3601672" cy="3232659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275828" y="1754740"/>
                <a:ext cx="36016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</a:pPr>
                <a:r>
                  <a:rPr lang="zh-CN" altLang="en-US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核酸酶</a:t>
                </a:r>
                <a:r>
                  <a:rPr lang="en-US" altLang="zh-CN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+DNA</a:t>
                </a:r>
                <a:r>
                  <a:rPr lang="zh-CN" altLang="en-US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靶序列识别模块化</a:t>
                </a:r>
                <a:endParaRPr lang="en-US" altLang="zh-CN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645" y="2170108"/>
                <a:ext cx="3539855" cy="140834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8004" y="3636459"/>
                <a:ext cx="3539496" cy="135094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5718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9C7A2EC8-372A-8D93-618B-AA7AD544907D}"/>
              </a:ext>
            </a:extLst>
          </p:cNvPr>
          <p:cNvSpPr txBox="1"/>
          <p:nvPr/>
        </p:nvSpPr>
        <p:spPr>
          <a:xfrm>
            <a:off x="-10908" y="-14748"/>
            <a:ext cx="9144000" cy="302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85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Beam Therapeutics Presents First In Vivo Data Demonstrating Potential of Multiplex Base Editing Approach to Target Disease Drivers of Chronic Hepatitis B Infection. Retrieved </a:t>
            </a:r>
            <a:r>
              <a:rPr lang="en-US" altLang="zh-CN" sz="8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09/</a:t>
            </a:r>
            <a:r>
              <a:rPr lang="en-US" altLang="zh-CN" sz="85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19/2022 from </a:t>
            </a:r>
            <a:r>
              <a:rPr lang="en-US" altLang="zh-CN" sz="85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linkClick r:id="rId2"/>
              </a:rPr>
              <a:t>https://investors.beamtx.com/news-releases/news-release-details/beam-therapeutics-presents-first-vivo-data-demonstrating</a:t>
            </a:r>
            <a:r>
              <a:rPr lang="en-US" altLang="zh-CN" sz="85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       </a:t>
            </a:r>
            <a:r>
              <a:rPr lang="zh-CN" altLang="en-US" sz="8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微信</a:t>
            </a:r>
            <a:r>
              <a:rPr lang="en-US" altLang="zh-CN" sz="850" dirty="0"/>
              <a:t>https://mp.weixin.qq.com/s/37km2_GgG5l7Uk2bkizzNw</a:t>
            </a:r>
            <a:endParaRPr lang="zh-CN" altLang="en-US" sz="850" dirty="0"/>
          </a:p>
        </p:txBody>
      </p:sp>
      <p:sp>
        <p:nvSpPr>
          <p:cNvPr id="21" name="矩形 20"/>
          <p:cNvSpPr/>
          <p:nvPr/>
        </p:nvSpPr>
        <p:spPr>
          <a:xfrm>
            <a:off x="5989889" y="1561170"/>
            <a:ext cx="2758574" cy="3386843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86863" y="363778"/>
            <a:ext cx="8583495" cy="4615091"/>
            <a:chOff x="269345" y="363778"/>
            <a:chExt cx="8583495" cy="4615091"/>
          </a:xfrm>
        </p:grpSpPr>
        <p:grpSp>
          <p:nvGrpSpPr>
            <p:cNvPr id="12" name="组合 11"/>
            <p:cNvGrpSpPr/>
            <p:nvPr/>
          </p:nvGrpSpPr>
          <p:grpSpPr>
            <a:xfrm>
              <a:off x="269345" y="363778"/>
              <a:ext cx="8583495" cy="4615091"/>
              <a:chOff x="283888" y="1058889"/>
              <a:chExt cx="8583495" cy="4615091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xmlns="" id="{06AE5ACE-8678-5528-94FE-D4829D0CA126}"/>
                  </a:ext>
                </a:extLst>
              </p:cNvPr>
              <p:cNvGrpSpPr/>
              <p:nvPr/>
            </p:nvGrpSpPr>
            <p:grpSpPr>
              <a:xfrm>
                <a:off x="283888" y="1058889"/>
                <a:ext cx="8583495" cy="4615091"/>
                <a:chOff x="283888" y="968517"/>
                <a:chExt cx="8583495" cy="4615091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xmlns="" id="{182DDCF5-F82B-7542-B052-DBB01D37D163}"/>
                    </a:ext>
                  </a:extLst>
                </p:cNvPr>
                <p:cNvSpPr/>
                <p:nvPr/>
              </p:nvSpPr>
              <p:spPr>
                <a:xfrm>
                  <a:off x="283888" y="968517"/>
                  <a:ext cx="8583495" cy="461509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xmlns="" id="{2F6814FD-A0BC-6FB3-B5AE-64946889F3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8151" y="2181630"/>
                  <a:ext cx="1324842" cy="648647"/>
                </a:xfrm>
                <a:prstGeom prst="rect">
                  <a:avLst/>
                </a:prstGeom>
              </p:spPr>
            </p:pic>
          </p:grpSp>
          <p:sp>
            <p:nvSpPr>
              <p:cNvPr id="10" name="等腰三角形 9"/>
              <p:cNvSpPr/>
              <p:nvPr/>
            </p:nvSpPr>
            <p:spPr>
              <a:xfrm rot="16200000" flipV="1">
                <a:off x="5714689" y="2572062"/>
                <a:ext cx="123541" cy="162480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2493333" y="2211017"/>
                <a:ext cx="330690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latin typeface="+mn-ea"/>
                  </a:rPr>
                  <a:t>Beam Therapeutics </a:t>
                </a:r>
                <a:r>
                  <a:rPr lang="zh-CN" altLang="en-US" sz="1400" b="1" dirty="0">
                    <a:latin typeface="+mn-ea"/>
                  </a:rPr>
                  <a:t>于</a:t>
                </a:r>
                <a:r>
                  <a:rPr lang="en-US" altLang="zh-CN" sz="1400" b="1" dirty="0">
                    <a:latin typeface="+mn-ea"/>
                  </a:rPr>
                  <a:t>2018</a:t>
                </a:r>
                <a:r>
                  <a:rPr lang="zh-CN" altLang="en-US" sz="1400" b="1" dirty="0">
                    <a:latin typeface="+mn-ea"/>
                  </a:rPr>
                  <a:t>年</a:t>
                </a:r>
                <a:r>
                  <a:rPr lang="en-US" altLang="zh-CN" sz="1400" b="1" dirty="0">
                    <a:latin typeface="+mn-ea"/>
                  </a:rPr>
                  <a:t>5</a:t>
                </a:r>
                <a:r>
                  <a:rPr lang="zh-CN" altLang="en-US" sz="1400" b="1" dirty="0">
                    <a:latin typeface="+mn-ea"/>
                  </a:rPr>
                  <a:t>月成立</a:t>
                </a:r>
                <a:r>
                  <a:rPr lang="zh-CN" altLang="en-US" sz="1400" b="1" dirty="0" smtClean="0">
                    <a:latin typeface="+mn-ea"/>
                  </a:rPr>
                  <a:t>，</a:t>
                </a:r>
                <a:r>
                  <a:rPr lang="zh-CN" altLang="en-US" sz="1400" b="1" dirty="0">
                    <a:latin typeface="+mn-ea"/>
                  </a:rPr>
                  <a:t>创始人为 刘如</a:t>
                </a:r>
                <a:r>
                  <a:rPr lang="zh-CN" altLang="en-US" sz="1400" b="1" dirty="0" smtClean="0">
                    <a:latin typeface="+mn-ea"/>
                  </a:rPr>
                  <a:t>谦、 </a:t>
                </a:r>
                <a:r>
                  <a:rPr lang="zh-CN" altLang="en-US" sz="1400" b="1" dirty="0">
                    <a:latin typeface="+mn-ea"/>
                  </a:rPr>
                  <a:t>张</a:t>
                </a:r>
                <a:r>
                  <a:rPr lang="zh-CN" altLang="en-US" sz="1400" b="1" dirty="0" smtClean="0">
                    <a:latin typeface="+mn-ea"/>
                  </a:rPr>
                  <a:t>锋、 </a:t>
                </a:r>
                <a:r>
                  <a:rPr lang="en-US" altLang="zh-CN" sz="1400" b="1" dirty="0" err="1" smtClean="0">
                    <a:latin typeface="+mn-ea"/>
                  </a:rPr>
                  <a:t>J.Keith</a:t>
                </a:r>
                <a:r>
                  <a:rPr lang="en-US" altLang="zh-CN" sz="1400" b="1" dirty="0" smtClean="0">
                    <a:latin typeface="+mn-ea"/>
                  </a:rPr>
                  <a:t> </a:t>
                </a:r>
                <a:r>
                  <a:rPr lang="en-US" altLang="zh-CN" sz="1400" b="1" dirty="0" err="1">
                    <a:latin typeface="+mn-ea"/>
                  </a:rPr>
                  <a:t>Joung</a:t>
                </a:r>
                <a:r>
                  <a:rPr lang="en-US" altLang="zh-CN" sz="1400" b="1" dirty="0">
                    <a:latin typeface="+mn-ea"/>
                  </a:rPr>
                  <a:t> </a:t>
                </a:r>
                <a:r>
                  <a:rPr lang="zh-CN" altLang="en-US" sz="1400" b="1" dirty="0">
                    <a:latin typeface="+mn-ea"/>
                  </a:rPr>
                  <a:t>三位基因编辑领域大</a:t>
                </a:r>
                <a:r>
                  <a:rPr lang="zh-CN" altLang="en-US" sz="1400" b="1" dirty="0" smtClean="0">
                    <a:latin typeface="+mn-ea"/>
                  </a:rPr>
                  <a:t>牛</a:t>
                </a:r>
                <a:endParaRPr lang="zh-CN" altLang="en-US" sz="1000" dirty="0"/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72" y="518656"/>
              <a:ext cx="8284384" cy="71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5989889" y="1561171"/>
            <a:ext cx="2784380" cy="3386841"/>
            <a:chOff x="5989889" y="1561171"/>
            <a:chExt cx="2784380" cy="338684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3027B0FB-A8A9-2DF1-833A-478759A4A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889" y="3284083"/>
              <a:ext cx="2758574" cy="1663929"/>
            </a:xfrm>
            <a:prstGeom prst="rect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9889" y="1561171"/>
              <a:ext cx="2784380" cy="170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07817A6-4595-FEEF-534F-CD788452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0" y="2337604"/>
            <a:ext cx="4993552" cy="2681725"/>
          </a:xfrm>
        </p:spPr>
        <p:txBody>
          <a:bodyPr>
            <a:noAutofit/>
          </a:bodyPr>
          <a:lstStyle/>
          <a:p>
            <a:pPr marL="355600" indent="-355600">
              <a:spcBef>
                <a:spcPts val="0"/>
              </a:spcBef>
              <a:spcAft>
                <a:spcPts val="800"/>
              </a:spcAft>
            </a:pP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Beam </a:t>
            </a:r>
            <a:r>
              <a:rPr lang="en-US" altLang="zh-CN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Therapeutics</a:t>
            </a:r>
            <a:r>
              <a:rPr lang="zh-CN" altLang="en-US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开发的</a:t>
            </a:r>
            <a:r>
              <a:rPr lang="en-US" altLang="zh-CN" sz="22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Crispr</a:t>
            </a:r>
            <a:r>
              <a:rPr lang="zh-CN" altLang="en-US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靶向乙肝病毒多重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碱基编辑</a:t>
            </a:r>
            <a:r>
              <a:rPr lang="zh-CN" altLang="en-US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r>
              <a:rPr lang="en-US" altLang="zh-CN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显著减少乙肝病毒（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HBV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）表面抗原（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HBsAg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）等病毒生物标志物</a:t>
            </a:r>
            <a:r>
              <a:rPr lang="zh-CN" altLang="en-US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水平，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具潜力成为治愈乙肝的新疗法。</a:t>
            </a:r>
            <a:endParaRPr lang="en-US" altLang="zh-CN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55600" indent="-355600">
              <a:spcBef>
                <a:spcPts val="0"/>
              </a:spcBef>
              <a:spcAft>
                <a:spcPts val="800"/>
              </a:spcAft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研究数据发表在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月的国际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乙型肝炎病毒</a:t>
            </a:r>
            <a:r>
              <a:rPr lang="zh-CN" altLang="en-US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会议上。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183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24182" y="270189"/>
            <a:ext cx="8495636" cy="4749833"/>
            <a:chOff x="324182" y="696356"/>
            <a:chExt cx="8495636" cy="4749833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182" y="696356"/>
              <a:ext cx="8495636" cy="4749833"/>
              <a:chOff x="338024" y="696356"/>
              <a:chExt cx="8495636" cy="4749833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38024" y="696356"/>
                <a:ext cx="8495636" cy="4749833"/>
                <a:chOff x="356916" y="638367"/>
                <a:chExt cx="8439030" cy="4749833"/>
              </a:xfrm>
            </p:grpSpPr>
            <p:sp>
              <p:nvSpPr>
                <p:cNvPr id="5" name="矩形 4"/>
                <p:cNvSpPr/>
                <p:nvPr/>
              </p:nvSpPr>
              <p:spPr>
                <a:xfrm>
                  <a:off x="356916" y="638367"/>
                  <a:ext cx="8439030" cy="474983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" name="矩形 2"/>
                <p:cNvSpPr/>
                <p:nvPr/>
              </p:nvSpPr>
              <p:spPr>
                <a:xfrm>
                  <a:off x="393351" y="2874448"/>
                  <a:ext cx="3979687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zh-CN" altLang="en-US" sz="26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5610120" y="702504"/>
                <a:ext cx="3210186" cy="4727209"/>
                <a:chOff x="5610120" y="702504"/>
                <a:chExt cx="3210186" cy="4727209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5610120" y="2981968"/>
                  <a:ext cx="3209454" cy="2447745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5703652" y="630503"/>
                  <a:ext cx="2260818" cy="2404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矩形 8"/>
                <p:cNvSpPr/>
                <p:nvPr/>
              </p:nvSpPr>
              <p:spPr>
                <a:xfrm>
                  <a:off x="5610852" y="711827"/>
                  <a:ext cx="3209454" cy="2260818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6" name="矩形 25"/>
            <p:cNvSpPr/>
            <p:nvPr/>
          </p:nvSpPr>
          <p:spPr>
            <a:xfrm>
              <a:off x="7837507" y="778890"/>
              <a:ext cx="844589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1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乙肝病毒基因和转录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6634" y="323507"/>
            <a:ext cx="5872159" cy="1168123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乙肝病毒基因治疗载体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Crispr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系统靶向切除乙肝病毒</a:t>
            </a:r>
          </a:p>
        </p:txBody>
      </p:sp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442272" y="1851670"/>
            <a:ext cx="495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乙肝病毒基因治疗载体优势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2543" y="2284478"/>
            <a:ext cx="51085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① 嗜肝性，天然的基因治疗肝病载体。</a:t>
            </a:r>
            <a:endParaRPr lang="en-US" altLang="zh-CN" sz="23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47675" indent="-447675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② </a:t>
            </a:r>
            <a:r>
              <a: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可以重复感染肝细胞</a:t>
            </a:r>
            <a:r>
              <a:rPr lang="en-US" altLang="zh-CN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0026A494-7C60-99B9-F5B0-1A0A1C33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85" y="4203963"/>
            <a:ext cx="2940855" cy="7893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9E1088-6068-6787-FF28-D769C7E03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38" y="2613541"/>
            <a:ext cx="2987315" cy="1578881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C323878A-40BC-2D8D-7514-03FBF08EF90E}"/>
              </a:ext>
            </a:extLst>
          </p:cNvPr>
          <p:cNvGrpSpPr/>
          <p:nvPr/>
        </p:nvGrpSpPr>
        <p:grpSpPr>
          <a:xfrm>
            <a:off x="5541106" y="2602575"/>
            <a:ext cx="1692698" cy="871120"/>
            <a:chOff x="5541106" y="2602575"/>
            <a:chExt cx="1692698" cy="87112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1E4EB8F2-71E0-3AD4-F402-083690B62252}"/>
                </a:ext>
              </a:extLst>
            </p:cNvPr>
            <p:cNvSpPr/>
            <p:nvPr/>
          </p:nvSpPr>
          <p:spPr>
            <a:xfrm>
              <a:off x="5541106" y="2602575"/>
              <a:ext cx="1692698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algn="ctr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Crispr/Cas</a:t>
              </a:r>
              <a:r>
                <a:rPr lang="zh-CN" altLang="en-US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识别和切割双链</a:t>
              </a:r>
              <a:r>
                <a:rPr lang="en-US" altLang="zh-CN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DNA</a:t>
              </a: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8E6554C-1D0B-D439-FE33-8483078EF9E2}"/>
                </a:ext>
              </a:extLst>
            </p:cNvPr>
            <p:cNvSpPr/>
            <p:nvPr/>
          </p:nvSpPr>
          <p:spPr>
            <a:xfrm>
              <a:off x="5583588" y="3015108"/>
              <a:ext cx="1248278" cy="458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en-US" altLang="zh-CN" sz="1400" b="1" baseline="30000" dirty="0">
                  <a:latin typeface="黑体" panose="02010609060101010101" pitchFamily="49" charset="-122"/>
                  <a:ea typeface="黑体" panose="02010609060101010101" pitchFamily="49" charset="-122"/>
                </a:rPr>
                <a:t>16</a:t>
              </a:r>
              <a:r>
                <a:rPr lang="en-US" altLang="zh-CN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=43</a:t>
              </a:r>
              <a:r>
                <a:rPr lang="zh-CN" altLang="en-US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亿</a:t>
              </a:r>
              <a:endPara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en-US" altLang="zh-CN" sz="1400" b="1" baseline="30000" dirty="0">
                  <a:latin typeface="黑体" panose="02010609060101010101" pitchFamily="49" charset="-122"/>
                  <a:ea typeface="黑体" panose="02010609060101010101" pitchFamily="49" charset="-122"/>
                </a:rPr>
                <a:t>17</a:t>
              </a:r>
              <a:r>
                <a:rPr lang="en-US" altLang="zh-CN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=171</a:t>
              </a:r>
              <a:r>
                <a:rPr lang="zh-CN" altLang="en-US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亿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1DB290CE-9B6C-36BD-3438-F536167D247E}"/>
              </a:ext>
            </a:extLst>
          </p:cNvPr>
          <p:cNvSpPr txBox="1"/>
          <p:nvPr/>
        </p:nvSpPr>
        <p:spPr>
          <a:xfrm>
            <a:off x="429579" y="3113973"/>
            <a:ext cx="5139030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447675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UcPeriod" startAt="2"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Crispr/Cas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基因编辑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34988" indent="-53498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Font typeface="+mj-ea"/>
              <a:buAutoNum type="circleNumDbPlain"/>
            </a:pPr>
            <a:r>
              <a: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编码</a:t>
            </a:r>
            <a:r>
              <a:rPr lang="en-US" altLang="zh-CN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Cas9</a:t>
            </a:r>
            <a:r>
              <a: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的基因可包装在乙肝病毒颗粒内</a:t>
            </a:r>
            <a:endParaRPr lang="en-US" altLang="zh-CN" sz="23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34988" indent="-53498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AutoNum type="circleNumDbPlain" startAt="3"/>
            </a:pPr>
            <a:r>
              <a:rPr lang="en-US" altLang="zh-CN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个碱基的向导</a:t>
            </a:r>
            <a:r>
              <a:rPr lang="en-US" altLang="zh-CN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gRNA</a:t>
            </a:r>
            <a:r>
              <a: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PAM</a:t>
            </a:r>
            <a:r>
              <a: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引导切割病毒</a:t>
            </a:r>
            <a:r>
              <a:rPr lang="en-US" altLang="zh-CN" sz="23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cccDNA</a:t>
            </a:r>
            <a:r>
              <a:rPr lang="en-US" altLang="zh-CN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rPr>
              <a:t>特异性强。</a:t>
            </a:r>
            <a:endParaRPr lang="en-US" altLang="zh-CN" sz="23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6916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14988</TotalTime>
  <Words>1756</Words>
  <Application>Microsoft Office PowerPoint</Application>
  <PresentationFormat>全屏显示(16:9)</PresentationFormat>
  <Paragraphs>135</Paragraphs>
  <Slides>17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乙肝病毒载体平台 及基因治疗根治乙肝</vt:lpstr>
      <vt:lpstr>PowerPoint 演示文稿</vt:lpstr>
      <vt:lpstr>PowerPoint 演示文稿</vt:lpstr>
      <vt:lpstr>3.   慢性乙肝只能功能性治愈</vt:lpstr>
      <vt:lpstr>4.   基因治疗治愈乙肝的时代来临</vt:lpstr>
      <vt:lpstr>PowerPoint 演示文稿</vt:lpstr>
      <vt:lpstr>PowerPoint 演示文稿</vt:lpstr>
      <vt:lpstr>PowerPoint 演示文稿</vt:lpstr>
      <vt:lpstr>    8.      乙肝病毒基因治疗载体        Crispr系统靶向切除乙肝病毒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微软用户</cp:lastModifiedBy>
  <cp:revision>1534</cp:revision>
  <cp:lastPrinted>2021-06-22T07:51:38Z</cp:lastPrinted>
  <dcterms:created xsi:type="dcterms:W3CDTF">2021-04-12T13:18:47Z</dcterms:created>
  <dcterms:modified xsi:type="dcterms:W3CDTF">2022-11-24T06:35:50Z</dcterms:modified>
</cp:coreProperties>
</file>