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1" r:id="rId3"/>
    <p:sldId id="365" r:id="rId5"/>
    <p:sldId id="343" r:id="rId6"/>
    <p:sldId id="344" r:id="rId7"/>
    <p:sldId id="345" r:id="rId8"/>
    <p:sldId id="368" r:id="rId9"/>
    <p:sldId id="346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D9FF"/>
    <a:srgbClr val="ED7D31"/>
    <a:srgbClr val="002168"/>
    <a:srgbClr val="1FD3FF"/>
    <a:srgbClr val="2F73FF"/>
    <a:srgbClr val="41BB53"/>
    <a:srgbClr val="49D166"/>
    <a:srgbClr val="5DD9E7"/>
    <a:srgbClr val="001F66"/>
    <a:srgbClr val="759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4" autoAdjust="0"/>
    <p:restoredTop sz="92200" autoAdjust="0"/>
  </p:normalViewPr>
  <p:slideViewPr>
    <p:cSldViewPr snapToGrid="0">
      <p:cViewPr varScale="1">
        <p:scale>
          <a:sx n="95" d="100"/>
          <a:sy n="95" d="100"/>
        </p:scale>
        <p:origin x="1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96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94813" y="642938"/>
            <a:ext cx="3086100" cy="1736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5" name="图片 4" descr="D:\市场\市场物料\公司相关文件\公司logo\公司logo-反白.png公司logo-反白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151E49">
                  <a:alpha val="100000"/>
                </a:srgbClr>
              </a:clrFrom>
              <a:clrTo>
                <a:srgbClr val="151E4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258743" y="105410"/>
            <a:ext cx="1623060" cy="7886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342"/>
            </a:gs>
            <a:gs pos="100000">
              <a:srgbClr val="00246C"/>
            </a:gs>
          </a:gsLst>
          <a:lin ang="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12.xml"/><Relationship Id="rId25" Type="http://schemas.openxmlformats.org/officeDocument/2006/relationships/tags" Target="../tags/tag39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tags" Target="../tags/tag16.xml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6" Type="http://schemas.openxmlformats.org/officeDocument/2006/relationships/slideLayout" Target="../slideLayouts/slideLayout12.xml"/><Relationship Id="rId35" Type="http://schemas.openxmlformats.org/officeDocument/2006/relationships/tags" Target="../tags/tag73.xml"/><Relationship Id="rId34" Type="http://schemas.openxmlformats.org/officeDocument/2006/relationships/tags" Target="../tags/tag72.xml"/><Relationship Id="rId33" Type="http://schemas.openxmlformats.org/officeDocument/2006/relationships/tags" Target="../tags/tag71.xml"/><Relationship Id="rId32" Type="http://schemas.openxmlformats.org/officeDocument/2006/relationships/tags" Target="../tags/tag70.xml"/><Relationship Id="rId31" Type="http://schemas.openxmlformats.org/officeDocument/2006/relationships/tags" Target="../tags/tag69.xml"/><Relationship Id="rId30" Type="http://schemas.openxmlformats.org/officeDocument/2006/relationships/tags" Target="../tags/tag68.xml"/><Relationship Id="rId3" Type="http://schemas.openxmlformats.org/officeDocument/2006/relationships/tags" Target="../tags/tag41.xml"/><Relationship Id="rId29" Type="http://schemas.openxmlformats.org/officeDocument/2006/relationships/tags" Target="../tags/tag67.xml"/><Relationship Id="rId28" Type="http://schemas.openxmlformats.org/officeDocument/2006/relationships/tags" Target="../tags/tag66.xml"/><Relationship Id="rId27" Type="http://schemas.openxmlformats.org/officeDocument/2006/relationships/tags" Target="../tags/tag65.xml"/><Relationship Id="rId26" Type="http://schemas.openxmlformats.org/officeDocument/2006/relationships/tags" Target="../tags/tag64.xml"/><Relationship Id="rId25" Type="http://schemas.openxmlformats.org/officeDocument/2006/relationships/tags" Target="../tags/tag63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image" Target="../media/image5.png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5.png"/><Relationship Id="rId1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5.png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5.png"/><Relationship Id="rId2" Type="http://schemas.openxmlformats.org/officeDocument/2006/relationships/tags" Target="../tags/tag81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图片 2" descr="ff6465819df126e9b8a8a40e65e58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55" y="5924550"/>
            <a:ext cx="1952625" cy="669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02384" y="1975267"/>
            <a:ext cx="9587230" cy="1917065"/>
          </a:xfrm>
          <a:prstGeom prst="rect">
            <a:avLst/>
          </a:prstGeom>
        </p:spPr>
        <p:txBody>
          <a:bodyPr vert="horz" wrap="none" lIns="0" tIns="12065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5"/>
              </a:spcBef>
            </a:pPr>
            <a:r>
              <a:rPr lang="zh-CN" altLang="en-US" sz="5400" b="1" spc="-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数据安全已进入平台化管理</a:t>
            </a:r>
            <a:r>
              <a:rPr lang="zh-CN" altLang="en-US" sz="5400" b="1" spc="-1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时代</a:t>
            </a:r>
            <a:endParaRPr lang="en-US" altLang="zh-CN" sz="5400" b="1" spc="-1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 algn="ctr">
              <a:lnSpc>
                <a:spcPct val="150000"/>
              </a:lnSpc>
              <a:spcBef>
                <a:spcPts val="95"/>
              </a:spcBef>
            </a:pPr>
            <a:r>
              <a:rPr lang="zh-CN" altLang="en-US" sz="2800" b="1" spc="-1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新一代数据安全管理平台提供商</a:t>
            </a:r>
            <a:endParaRPr lang="zh-CN" altLang="en-US" sz="2800" b="1" spc="-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555" y="0"/>
            <a:ext cx="12177395" cy="922058"/>
            <a:chOff x="-9" y="0"/>
            <a:chExt cx="19177" cy="1452"/>
          </a:xfrm>
        </p:grpSpPr>
        <p:pic>
          <p:nvPicPr>
            <p:cNvPr id="6" name="图片 5" descr="组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110" cy="145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59" y="324"/>
              <a:ext cx="3926" cy="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数据安全观点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-9" y="1452"/>
              <a:ext cx="19177" cy="0"/>
            </a:xfrm>
            <a:prstGeom prst="line">
              <a:avLst/>
            </a:prstGeom>
            <a:ln w="31750">
              <a:gradFill flip="none" rotWithShape="1">
                <a:gsLst>
                  <a:gs pos="5000">
                    <a:srgbClr val="004391"/>
                  </a:gs>
                  <a:gs pos="100000">
                    <a:schemeClr val="bg1">
                      <a:alpha val="0"/>
                    </a:schemeClr>
                  </a:gs>
                </a:gsLst>
                <a:lin ang="270000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242603" y="2175248"/>
            <a:ext cx="9925834" cy="3188622"/>
            <a:chOff x="2482" y="3522"/>
            <a:chExt cx="14327" cy="4602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117" y="7576"/>
              <a:ext cx="9837" cy="259"/>
            </a:xfrm>
            <a:prstGeom prst="rect">
              <a:avLst/>
            </a:prstGeom>
            <a:gradFill>
              <a:gsLst>
                <a:gs pos="0">
                  <a:srgbClr val="2F73FF">
                    <a:alpha val="0"/>
                  </a:srgbClr>
                </a:gs>
                <a:gs pos="100000">
                  <a:srgbClr val="2F73FF">
                    <a:alpha val="0"/>
                  </a:srgbClr>
                </a:gs>
                <a:gs pos="54000">
                  <a:srgbClr val="2F73FF">
                    <a:alpha val="46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5117" y="4164"/>
              <a:ext cx="9837" cy="259"/>
            </a:xfrm>
            <a:prstGeom prst="rect">
              <a:avLst/>
            </a:prstGeom>
            <a:gradFill>
              <a:gsLst>
                <a:gs pos="0">
                  <a:srgbClr val="2F73FF">
                    <a:alpha val="0"/>
                  </a:srgbClr>
                </a:gs>
                <a:gs pos="100000">
                  <a:srgbClr val="2F73FF">
                    <a:alpha val="0"/>
                  </a:srgbClr>
                </a:gs>
                <a:gs pos="54000">
                  <a:srgbClr val="2F73FF">
                    <a:alpha val="46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5"/>
              </p:custDataLst>
            </p:nvPr>
          </p:nvSpPr>
          <p:spPr>
            <a:xfrm>
              <a:off x="4278" y="5880"/>
              <a:ext cx="12531" cy="225"/>
            </a:xfrm>
            <a:prstGeom prst="rect">
              <a:avLst/>
            </a:prstGeom>
            <a:gradFill>
              <a:gsLst>
                <a:gs pos="0">
                  <a:srgbClr val="2F73FF">
                    <a:alpha val="0"/>
                  </a:srgbClr>
                </a:gs>
                <a:gs pos="100000">
                  <a:srgbClr val="2F73FF">
                    <a:alpha val="0"/>
                  </a:srgbClr>
                </a:gs>
                <a:gs pos="54000">
                  <a:srgbClr val="2F73FF">
                    <a:alpha val="46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6"/>
              </p:custDataLst>
            </p:nvPr>
          </p:nvSpPr>
          <p:spPr>
            <a:xfrm>
              <a:off x="4279" y="3836"/>
              <a:ext cx="8304" cy="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D3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数据安全本质：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不只是安全防护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，而在于管理运营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D3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D3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4279" y="5480"/>
              <a:ext cx="12370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D3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数据安全技术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D3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不懂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数据的底层技术，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是做不好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数据安全的。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4279" y="7226"/>
              <a:ext cx="9360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D3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数据安全出路：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要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立足业务场景，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以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用户数据为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核心。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Oval 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82" y="6908"/>
              <a:ext cx="1216" cy="121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Oval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82" y="5162"/>
              <a:ext cx="1216" cy="121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Oval 5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82" y="3522"/>
              <a:ext cx="1216" cy="121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828" y="3866"/>
              <a:ext cx="537" cy="537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grpSp>
          <p:nvGrpSpPr>
            <p:cNvPr id="24" name="Group 97"/>
            <p:cNvGrpSpPr/>
            <p:nvPr/>
          </p:nvGrpSpPr>
          <p:grpSpPr>
            <a:xfrm>
              <a:off x="2894" y="7226"/>
              <a:ext cx="406" cy="591"/>
              <a:chOff x="1038225" y="5818188"/>
              <a:chExt cx="279400" cy="406400"/>
            </a:xfrm>
            <a:solidFill>
              <a:schemeClr val="bg1"/>
            </a:solidFill>
          </p:grpSpPr>
          <p:sp>
            <p:nvSpPr>
              <p:cNvPr id="26" name="Freeform 16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038225" y="5818188"/>
                <a:ext cx="279400" cy="334963"/>
              </a:xfrm>
              <a:custGeom>
                <a:avLst/>
                <a:gdLst>
                  <a:gd name="T0" fmla="*/ 145 w 705"/>
                  <a:gd name="T1" fmla="*/ 637 h 846"/>
                  <a:gd name="T2" fmla="*/ 156 w 705"/>
                  <a:gd name="T3" fmla="*/ 647 h 846"/>
                  <a:gd name="T4" fmla="*/ 188 w 705"/>
                  <a:gd name="T5" fmla="*/ 690 h 846"/>
                  <a:gd name="T6" fmla="*/ 202 w 705"/>
                  <a:gd name="T7" fmla="*/ 718 h 846"/>
                  <a:gd name="T8" fmla="*/ 210 w 705"/>
                  <a:gd name="T9" fmla="*/ 752 h 846"/>
                  <a:gd name="T10" fmla="*/ 212 w 705"/>
                  <a:gd name="T11" fmla="*/ 846 h 846"/>
                  <a:gd name="T12" fmla="*/ 324 w 705"/>
                  <a:gd name="T13" fmla="*/ 416 h 846"/>
                  <a:gd name="T14" fmla="*/ 297 w 705"/>
                  <a:gd name="T15" fmla="*/ 395 h 846"/>
                  <a:gd name="T16" fmla="*/ 283 w 705"/>
                  <a:gd name="T17" fmla="*/ 364 h 846"/>
                  <a:gd name="T18" fmla="*/ 283 w 705"/>
                  <a:gd name="T19" fmla="*/ 338 h 846"/>
                  <a:gd name="T20" fmla="*/ 291 w 705"/>
                  <a:gd name="T21" fmla="*/ 319 h 846"/>
                  <a:gd name="T22" fmla="*/ 303 w 705"/>
                  <a:gd name="T23" fmla="*/ 302 h 846"/>
                  <a:gd name="T24" fmla="*/ 319 w 705"/>
                  <a:gd name="T25" fmla="*/ 289 h 846"/>
                  <a:gd name="T26" fmla="*/ 338 w 705"/>
                  <a:gd name="T27" fmla="*/ 283 h 846"/>
                  <a:gd name="T28" fmla="*/ 360 w 705"/>
                  <a:gd name="T29" fmla="*/ 282 h 846"/>
                  <a:gd name="T30" fmla="*/ 380 w 705"/>
                  <a:gd name="T31" fmla="*/ 287 h 846"/>
                  <a:gd name="T32" fmla="*/ 398 w 705"/>
                  <a:gd name="T33" fmla="*/ 297 h 846"/>
                  <a:gd name="T34" fmla="*/ 411 w 705"/>
                  <a:gd name="T35" fmla="*/ 312 h 846"/>
                  <a:gd name="T36" fmla="*/ 420 w 705"/>
                  <a:gd name="T37" fmla="*/ 330 h 846"/>
                  <a:gd name="T38" fmla="*/ 424 w 705"/>
                  <a:gd name="T39" fmla="*/ 352 h 846"/>
                  <a:gd name="T40" fmla="*/ 415 w 705"/>
                  <a:gd name="T41" fmla="*/ 385 h 846"/>
                  <a:gd name="T42" fmla="*/ 391 w 705"/>
                  <a:gd name="T43" fmla="*/ 410 h 846"/>
                  <a:gd name="T44" fmla="*/ 371 w 705"/>
                  <a:gd name="T45" fmla="*/ 846 h 846"/>
                  <a:gd name="T46" fmla="*/ 494 w 705"/>
                  <a:gd name="T47" fmla="*/ 762 h 846"/>
                  <a:gd name="T48" fmla="*/ 500 w 705"/>
                  <a:gd name="T49" fmla="*/ 727 h 846"/>
                  <a:gd name="T50" fmla="*/ 513 w 705"/>
                  <a:gd name="T51" fmla="*/ 695 h 846"/>
                  <a:gd name="T52" fmla="*/ 540 w 705"/>
                  <a:gd name="T53" fmla="*/ 654 h 846"/>
                  <a:gd name="T54" fmla="*/ 564 w 705"/>
                  <a:gd name="T55" fmla="*/ 634 h 846"/>
                  <a:gd name="T56" fmla="*/ 609 w 705"/>
                  <a:gd name="T57" fmla="*/ 594 h 846"/>
                  <a:gd name="T58" fmla="*/ 646 w 705"/>
                  <a:gd name="T59" fmla="*/ 547 h 846"/>
                  <a:gd name="T60" fmla="*/ 675 w 705"/>
                  <a:gd name="T61" fmla="*/ 495 h 846"/>
                  <a:gd name="T62" fmla="*/ 696 w 705"/>
                  <a:gd name="T63" fmla="*/ 436 h 846"/>
                  <a:gd name="T64" fmla="*/ 704 w 705"/>
                  <a:gd name="T65" fmla="*/ 374 h 846"/>
                  <a:gd name="T66" fmla="*/ 703 w 705"/>
                  <a:gd name="T67" fmla="*/ 316 h 846"/>
                  <a:gd name="T68" fmla="*/ 695 w 705"/>
                  <a:gd name="T69" fmla="*/ 265 h 846"/>
                  <a:gd name="T70" fmla="*/ 677 w 705"/>
                  <a:gd name="T71" fmla="*/ 215 h 846"/>
                  <a:gd name="T72" fmla="*/ 655 w 705"/>
                  <a:gd name="T73" fmla="*/ 169 h 846"/>
                  <a:gd name="T74" fmla="*/ 624 w 705"/>
                  <a:gd name="T75" fmla="*/ 128 h 846"/>
                  <a:gd name="T76" fmla="*/ 590 w 705"/>
                  <a:gd name="T77" fmla="*/ 92 h 846"/>
                  <a:gd name="T78" fmla="*/ 550 w 705"/>
                  <a:gd name="T79" fmla="*/ 60 h 846"/>
                  <a:gd name="T80" fmla="*/ 506 w 705"/>
                  <a:gd name="T81" fmla="*/ 34 h 846"/>
                  <a:gd name="T82" fmla="*/ 457 w 705"/>
                  <a:gd name="T83" fmla="*/ 15 h 846"/>
                  <a:gd name="T84" fmla="*/ 406 w 705"/>
                  <a:gd name="T85" fmla="*/ 3 h 846"/>
                  <a:gd name="T86" fmla="*/ 352 w 705"/>
                  <a:gd name="T87" fmla="*/ 0 h 846"/>
                  <a:gd name="T88" fmla="*/ 299 w 705"/>
                  <a:gd name="T89" fmla="*/ 3 h 846"/>
                  <a:gd name="T90" fmla="*/ 247 w 705"/>
                  <a:gd name="T91" fmla="*/ 15 h 846"/>
                  <a:gd name="T92" fmla="*/ 200 w 705"/>
                  <a:gd name="T93" fmla="*/ 34 h 846"/>
                  <a:gd name="T94" fmla="*/ 156 w 705"/>
                  <a:gd name="T95" fmla="*/ 60 h 846"/>
                  <a:gd name="T96" fmla="*/ 116 w 705"/>
                  <a:gd name="T97" fmla="*/ 92 h 846"/>
                  <a:gd name="T98" fmla="*/ 80 w 705"/>
                  <a:gd name="T99" fmla="*/ 128 h 846"/>
                  <a:gd name="T100" fmla="*/ 51 w 705"/>
                  <a:gd name="T101" fmla="*/ 169 h 846"/>
                  <a:gd name="T102" fmla="*/ 27 w 705"/>
                  <a:gd name="T103" fmla="*/ 215 h 846"/>
                  <a:gd name="T104" fmla="*/ 11 w 705"/>
                  <a:gd name="T105" fmla="*/ 265 h 846"/>
                  <a:gd name="T106" fmla="*/ 1 w 705"/>
                  <a:gd name="T107" fmla="*/ 316 h 846"/>
                  <a:gd name="T108" fmla="*/ 0 w 705"/>
                  <a:gd name="T109" fmla="*/ 374 h 846"/>
                  <a:gd name="T110" fmla="*/ 10 w 705"/>
                  <a:gd name="T111" fmla="*/ 435 h 846"/>
                  <a:gd name="T112" fmla="*/ 29 w 705"/>
                  <a:gd name="T113" fmla="*/ 493 h 846"/>
                  <a:gd name="T114" fmla="*/ 58 w 705"/>
                  <a:gd name="T115" fmla="*/ 546 h 846"/>
                  <a:gd name="T116" fmla="*/ 95 w 705"/>
                  <a:gd name="T117" fmla="*/ 593 h 846"/>
                  <a:gd name="T118" fmla="*/ 139 w 705"/>
                  <a:gd name="T119" fmla="*/ 633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5" h="846">
                    <a:moveTo>
                      <a:pt x="139" y="633"/>
                    </a:moveTo>
                    <a:lnTo>
                      <a:pt x="142" y="635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56" y="647"/>
                    </a:lnTo>
                    <a:lnTo>
                      <a:pt x="166" y="659"/>
                    </a:lnTo>
                    <a:lnTo>
                      <a:pt x="178" y="673"/>
                    </a:lnTo>
                    <a:lnTo>
                      <a:pt x="188" y="690"/>
                    </a:lnTo>
                    <a:lnTo>
                      <a:pt x="193" y="699"/>
                    </a:lnTo>
                    <a:lnTo>
                      <a:pt x="198" y="708"/>
                    </a:lnTo>
                    <a:lnTo>
                      <a:pt x="202" y="718"/>
                    </a:lnTo>
                    <a:lnTo>
                      <a:pt x="205" y="729"/>
                    </a:lnTo>
                    <a:lnTo>
                      <a:pt x="207" y="740"/>
                    </a:lnTo>
                    <a:lnTo>
                      <a:pt x="210" y="752"/>
                    </a:lnTo>
                    <a:lnTo>
                      <a:pt x="211" y="763"/>
                    </a:lnTo>
                    <a:lnTo>
                      <a:pt x="212" y="775"/>
                    </a:lnTo>
                    <a:lnTo>
                      <a:pt x="212" y="846"/>
                    </a:lnTo>
                    <a:lnTo>
                      <a:pt x="335" y="846"/>
                    </a:lnTo>
                    <a:lnTo>
                      <a:pt x="335" y="420"/>
                    </a:lnTo>
                    <a:lnTo>
                      <a:pt x="324" y="416"/>
                    </a:lnTo>
                    <a:lnTo>
                      <a:pt x="313" y="410"/>
                    </a:lnTo>
                    <a:lnTo>
                      <a:pt x="305" y="404"/>
                    </a:lnTo>
                    <a:lnTo>
                      <a:pt x="297" y="395"/>
                    </a:lnTo>
                    <a:lnTo>
                      <a:pt x="291" y="385"/>
                    </a:lnTo>
                    <a:lnTo>
                      <a:pt x="286" y="375"/>
                    </a:lnTo>
                    <a:lnTo>
                      <a:pt x="283" y="364"/>
                    </a:lnTo>
                    <a:lnTo>
                      <a:pt x="282" y="352"/>
                    </a:lnTo>
                    <a:lnTo>
                      <a:pt x="282" y="344"/>
                    </a:lnTo>
                    <a:lnTo>
                      <a:pt x="283" y="338"/>
                    </a:lnTo>
                    <a:lnTo>
                      <a:pt x="285" y="330"/>
                    </a:lnTo>
                    <a:lnTo>
                      <a:pt x="287" y="324"/>
                    </a:lnTo>
                    <a:lnTo>
                      <a:pt x="291" y="319"/>
                    </a:lnTo>
                    <a:lnTo>
                      <a:pt x="294" y="312"/>
                    </a:lnTo>
                    <a:lnTo>
                      <a:pt x="298" y="307"/>
                    </a:lnTo>
                    <a:lnTo>
                      <a:pt x="303" y="302"/>
                    </a:lnTo>
                    <a:lnTo>
                      <a:pt x="308" y="297"/>
                    </a:lnTo>
                    <a:lnTo>
                      <a:pt x="313" y="294"/>
                    </a:lnTo>
                    <a:lnTo>
                      <a:pt x="319" y="289"/>
                    </a:lnTo>
                    <a:lnTo>
                      <a:pt x="325" y="287"/>
                    </a:lnTo>
                    <a:lnTo>
                      <a:pt x="332" y="284"/>
                    </a:lnTo>
                    <a:lnTo>
                      <a:pt x="338" y="283"/>
                    </a:lnTo>
                    <a:lnTo>
                      <a:pt x="346" y="282"/>
                    </a:lnTo>
                    <a:lnTo>
                      <a:pt x="352" y="281"/>
                    </a:lnTo>
                    <a:lnTo>
                      <a:pt x="360" y="282"/>
                    </a:lnTo>
                    <a:lnTo>
                      <a:pt x="366" y="283"/>
                    </a:lnTo>
                    <a:lnTo>
                      <a:pt x="374" y="284"/>
                    </a:lnTo>
                    <a:lnTo>
                      <a:pt x="380" y="287"/>
                    </a:lnTo>
                    <a:lnTo>
                      <a:pt x="386" y="289"/>
                    </a:lnTo>
                    <a:lnTo>
                      <a:pt x="392" y="294"/>
                    </a:lnTo>
                    <a:lnTo>
                      <a:pt x="398" y="297"/>
                    </a:lnTo>
                    <a:lnTo>
                      <a:pt x="403" y="302"/>
                    </a:lnTo>
                    <a:lnTo>
                      <a:pt x="407" y="307"/>
                    </a:lnTo>
                    <a:lnTo>
                      <a:pt x="411" y="312"/>
                    </a:lnTo>
                    <a:lnTo>
                      <a:pt x="415" y="319"/>
                    </a:lnTo>
                    <a:lnTo>
                      <a:pt x="417" y="324"/>
                    </a:lnTo>
                    <a:lnTo>
                      <a:pt x="420" y="330"/>
                    </a:lnTo>
                    <a:lnTo>
                      <a:pt x="421" y="338"/>
                    </a:lnTo>
                    <a:lnTo>
                      <a:pt x="422" y="344"/>
                    </a:lnTo>
                    <a:lnTo>
                      <a:pt x="424" y="352"/>
                    </a:lnTo>
                    <a:lnTo>
                      <a:pt x="422" y="364"/>
                    </a:lnTo>
                    <a:lnTo>
                      <a:pt x="419" y="375"/>
                    </a:lnTo>
                    <a:lnTo>
                      <a:pt x="415" y="385"/>
                    </a:lnTo>
                    <a:lnTo>
                      <a:pt x="408" y="395"/>
                    </a:lnTo>
                    <a:lnTo>
                      <a:pt x="400" y="404"/>
                    </a:lnTo>
                    <a:lnTo>
                      <a:pt x="391" y="410"/>
                    </a:lnTo>
                    <a:lnTo>
                      <a:pt x="381" y="416"/>
                    </a:lnTo>
                    <a:lnTo>
                      <a:pt x="371" y="420"/>
                    </a:lnTo>
                    <a:lnTo>
                      <a:pt x="371" y="846"/>
                    </a:lnTo>
                    <a:lnTo>
                      <a:pt x="494" y="846"/>
                    </a:lnTo>
                    <a:lnTo>
                      <a:pt x="494" y="775"/>
                    </a:lnTo>
                    <a:lnTo>
                      <a:pt x="494" y="762"/>
                    </a:lnTo>
                    <a:lnTo>
                      <a:pt x="496" y="751"/>
                    </a:lnTo>
                    <a:lnTo>
                      <a:pt x="498" y="738"/>
                    </a:lnTo>
                    <a:lnTo>
                      <a:pt x="500" y="727"/>
                    </a:lnTo>
                    <a:lnTo>
                      <a:pt x="505" y="716"/>
                    </a:lnTo>
                    <a:lnTo>
                      <a:pt x="508" y="705"/>
                    </a:lnTo>
                    <a:lnTo>
                      <a:pt x="513" y="695"/>
                    </a:lnTo>
                    <a:lnTo>
                      <a:pt x="517" y="686"/>
                    </a:lnTo>
                    <a:lnTo>
                      <a:pt x="528" y="670"/>
                    </a:lnTo>
                    <a:lnTo>
                      <a:pt x="540" y="654"/>
                    </a:lnTo>
                    <a:lnTo>
                      <a:pt x="553" y="644"/>
                    </a:lnTo>
                    <a:lnTo>
                      <a:pt x="564" y="634"/>
                    </a:lnTo>
                    <a:lnTo>
                      <a:pt x="564" y="634"/>
                    </a:lnTo>
                    <a:lnTo>
                      <a:pt x="580" y="622"/>
                    </a:lnTo>
                    <a:lnTo>
                      <a:pt x="595" y="608"/>
                    </a:lnTo>
                    <a:lnTo>
                      <a:pt x="609" y="594"/>
                    </a:lnTo>
                    <a:lnTo>
                      <a:pt x="622" y="579"/>
                    </a:lnTo>
                    <a:lnTo>
                      <a:pt x="635" y="564"/>
                    </a:lnTo>
                    <a:lnTo>
                      <a:pt x="646" y="547"/>
                    </a:lnTo>
                    <a:lnTo>
                      <a:pt x="657" y="530"/>
                    </a:lnTo>
                    <a:lnTo>
                      <a:pt x="667" y="512"/>
                    </a:lnTo>
                    <a:lnTo>
                      <a:pt x="675" y="495"/>
                    </a:lnTo>
                    <a:lnTo>
                      <a:pt x="683" y="475"/>
                    </a:lnTo>
                    <a:lnTo>
                      <a:pt x="690" y="456"/>
                    </a:lnTo>
                    <a:lnTo>
                      <a:pt x="696" y="436"/>
                    </a:lnTo>
                    <a:lnTo>
                      <a:pt x="700" y="416"/>
                    </a:lnTo>
                    <a:lnTo>
                      <a:pt x="703" y="395"/>
                    </a:lnTo>
                    <a:lnTo>
                      <a:pt x="704" y="374"/>
                    </a:lnTo>
                    <a:lnTo>
                      <a:pt x="705" y="352"/>
                    </a:lnTo>
                    <a:lnTo>
                      <a:pt x="704" y="334"/>
                    </a:lnTo>
                    <a:lnTo>
                      <a:pt x="703" y="316"/>
                    </a:lnTo>
                    <a:lnTo>
                      <a:pt x="701" y="299"/>
                    </a:lnTo>
                    <a:lnTo>
                      <a:pt x="698" y="281"/>
                    </a:lnTo>
                    <a:lnTo>
                      <a:pt x="695" y="265"/>
                    </a:lnTo>
                    <a:lnTo>
                      <a:pt x="689" y="247"/>
                    </a:lnTo>
                    <a:lnTo>
                      <a:pt x="684" y="231"/>
                    </a:lnTo>
                    <a:lnTo>
                      <a:pt x="677" y="215"/>
                    </a:lnTo>
                    <a:lnTo>
                      <a:pt x="671" y="200"/>
                    </a:lnTo>
                    <a:lnTo>
                      <a:pt x="662" y="185"/>
                    </a:lnTo>
                    <a:lnTo>
                      <a:pt x="655" y="169"/>
                    </a:lnTo>
                    <a:lnTo>
                      <a:pt x="645" y="155"/>
                    </a:lnTo>
                    <a:lnTo>
                      <a:pt x="635" y="141"/>
                    </a:lnTo>
                    <a:lnTo>
                      <a:pt x="624" y="128"/>
                    </a:lnTo>
                    <a:lnTo>
                      <a:pt x="614" y="115"/>
                    </a:lnTo>
                    <a:lnTo>
                      <a:pt x="602" y="103"/>
                    </a:lnTo>
                    <a:lnTo>
                      <a:pt x="590" y="92"/>
                    </a:lnTo>
                    <a:lnTo>
                      <a:pt x="577" y="80"/>
                    </a:lnTo>
                    <a:lnTo>
                      <a:pt x="564" y="70"/>
                    </a:lnTo>
                    <a:lnTo>
                      <a:pt x="550" y="60"/>
                    </a:lnTo>
                    <a:lnTo>
                      <a:pt x="536" y="51"/>
                    </a:lnTo>
                    <a:lnTo>
                      <a:pt x="521" y="42"/>
                    </a:lnTo>
                    <a:lnTo>
                      <a:pt x="506" y="34"/>
                    </a:lnTo>
                    <a:lnTo>
                      <a:pt x="489" y="27"/>
                    </a:lnTo>
                    <a:lnTo>
                      <a:pt x="474" y="22"/>
                    </a:lnTo>
                    <a:lnTo>
                      <a:pt x="457" y="15"/>
                    </a:lnTo>
                    <a:lnTo>
                      <a:pt x="441" y="11"/>
                    </a:lnTo>
                    <a:lnTo>
                      <a:pt x="424" y="6"/>
                    </a:lnTo>
                    <a:lnTo>
                      <a:pt x="406" y="3"/>
                    </a:lnTo>
                    <a:lnTo>
                      <a:pt x="389" y="1"/>
                    </a:lnTo>
                    <a:lnTo>
                      <a:pt x="371" y="0"/>
                    </a:lnTo>
                    <a:lnTo>
                      <a:pt x="352" y="0"/>
                    </a:lnTo>
                    <a:lnTo>
                      <a:pt x="335" y="0"/>
                    </a:lnTo>
                    <a:lnTo>
                      <a:pt x="317" y="1"/>
                    </a:lnTo>
                    <a:lnTo>
                      <a:pt x="299" y="3"/>
                    </a:lnTo>
                    <a:lnTo>
                      <a:pt x="282" y="6"/>
                    </a:lnTo>
                    <a:lnTo>
                      <a:pt x="265" y="11"/>
                    </a:lnTo>
                    <a:lnTo>
                      <a:pt x="247" y="15"/>
                    </a:lnTo>
                    <a:lnTo>
                      <a:pt x="231" y="22"/>
                    </a:lnTo>
                    <a:lnTo>
                      <a:pt x="215" y="27"/>
                    </a:lnTo>
                    <a:lnTo>
                      <a:pt x="200" y="34"/>
                    </a:lnTo>
                    <a:lnTo>
                      <a:pt x="185" y="42"/>
                    </a:lnTo>
                    <a:lnTo>
                      <a:pt x="170" y="51"/>
                    </a:lnTo>
                    <a:lnTo>
                      <a:pt x="156" y="60"/>
                    </a:lnTo>
                    <a:lnTo>
                      <a:pt x="142" y="70"/>
                    </a:lnTo>
                    <a:lnTo>
                      <a:pt x="129" y="80"/>
                    </a:lnTo>
                    <a:lnTo>
                      <a:pt x="116" y="92"/>
                    </a:lnTo>
                    <a:lnTo>
                      <a:pt x="103" y="103"/>
                    </a:lnTo>
                    <a:lnTo>
                      <a:pt x="92" y="115"/>
                    </a:lnTo>
                    <a:lnTo>
                      <a:pt x="80" y="128"/>
                    </a:lnTo>
                    <a:lnTo>
                      <a:pt x="70" y="141"/>
                    </a:lnTo>
                    <a:lnTo>
                      <a:pt x="61" y="155"/>
                    </a:lnTo>
                    <a:lnTo>
                      <a:pt x="51" y="169"/>
                    </a:lnTo>
                    <a:lnTo>
                      <a:pt x="42" y="185"/>
                    </a:lnTo>
                    <a:lnTo>
                      <a:pt x="35" y="200"/>
                    </a:lnTo>
                    <a:lnTo>
                      <a:pt x="27" y="215"/>
                    </a:lnTo>
                    <a:lnTo>
                      <a:pt x="22" y="231"/>
                    </a:lnTo>
                    <a:lnTo>
                      <a:pt x="15" y="247"/>
                    </a:lnTo>
                    <a:lnTo>
                      <a:pt x="11" y="265"/>
                    </a:lnTo>
                    <a:lnTo>
                      <a:pt x="7" y="281"/>
                    </a:lnTo>
                    <a:lnTo>
                      <a:pt x="4" y="299"/>
                    </a:lnTo>
                    <a:lnTo>
                      <a:pt x="1" y="316"/>
                    </a:lnTo>
                    <a:lnTo>
                      <a:pt x="0" y="334"/>
                    </a:lnTo>
                    <a:lnTo>
                      <a:pt x="0" y="352"/>
                    </a:lnTo>
                    <a:lnTo>
                      <a:pt x="0" y="374"/>
                    </a:lnTo>
                    <a:lnTo>
                      <a:pt x="2" y="395"/>
                    </a:lnTo>
                    <a:lnTo>
                      <a:pt x="6" y="416"/>
                    </a:lnTo>
                    <a:lnTo>
                      <a:pt x="10" y="435"/>
                    </a:lnTo>
                    <a:lnTo>
                      <a:pt x="15" y="456"/>
                    </a:lnTo>
                    <a:lnTo>
                      <a:pt x="22" y="475"/>
                    </a:lnTo>
                    <a:lnTo>
                      <a:pt x="29" y="493"/>
                    </a:lnTo>
                    <a:lnTo>
                      <a:pt x="38" y="512"/>
                    </a:lnTo>
                    <a:lnTo>
                      <a:pt x="48" y="529"/>
                    </a:lnTo>
                    <a:lnTo>
                      <a:pt x="58" y="546"/>
                    </a:lnTo>
                    <a:lnTo>
                      <a:pt x="69" y="563"/>
                    </a:lnTo>
                    <a:lnTo>
                      <a:pt x="82" y="578"/>
                    </a:lnTo>
                    <a:lnTo>
                      <a:pt x="95" y="593"/>
                    </a:lnTo>
                    <a:lnTo>
                      <a:pt x="109" y="607"/>
                    </a:lnTo>
                    <a:lnTo>
                      <a:pt x="124" y="621"/>
                    </a:lnTo>
                    <a:lnTo>
                      <a:pt x="139" y="633"/>
                    </a:lnTo>
                    <a:lnTo>
                      <a:pt x="139" y="6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000" kern="120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7" name="Rectangle 17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122362" y="6167438"/>
                <a:ext cx="1111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000" kern="120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25" name="Freeform 22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5543"/>
              <a:ext cx="601" cy="513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2400" kern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1513840" y="1195070"/>
            <a:ext cx="9164320" cy="605790"/>
          </a:xfrm>
          <a:prstGeom prst="rect">
            <a:avLst/>
          </a:prstGeom>
          <a:gradFill>
            <a:gsLst>
              <a:gs pos="0">
                <a:srgbClr val="239FFF">
                  <a:alpha val="0"/>
                </a:srgbClr>
              </a:gs>
              <a:gs pos="100000">
                <a:srgbClr val="239FFF">
                  <a:alpha val="0"/>
                </a:srgbClr>
              </a:gs>
              <a:gs pos="50000">
                <a:srgbClr val="239FFF">
                  <a:alpha val="46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5555" y="0"/>
            <a:ext cx="12177395" cy="922058"/>
            <a:chOff x="-9" y="0"/>
            <a:chExt cx="19177" cy="1452"/>
          </a:xfrm>
        </p:grpSpPr>
        <p:pic>
          <p:nvPicPr>
            <p:cNvPr id="24" name="图片 23" descr="组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110" cy="145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59" y="324"/>
              <a:ext cx="3229" cy="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</a:t>
              </a:r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市场需求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38" name="直接连接符 137"/>
            <p:cNvCxnSpPr/>
            <p:nvPr>
              <p:custDataLst>
                <p:tags r:id="rId2"/>
              </p:custDataLst>
            </p:nvPr>
          </p:nvCxnSpPr>
          <p:spPr>
            <a:xfrm>
              <a:off x="-9" y="1452"/>
              <a:ext cx="19177" cy="0"/>
            </a:xfrm>
            <a:prstGeom prst="line">
              <a:avLst/>
            </a:prstGeom>
            <a:ln w="31750">
              <a:gradFill flip="none" rotWithShape="1">
                <a:gsLst>
                  <a:gs pos="5000">
                    <a:srgbClr val="004391"/>
                  </a:gs>
                  <a:gs pos="100000">
                    <a:schemeClr val="bg1">
                      <a:alpha val="0"/>
                    </a:schemeClr>
                  </a:gs>
                </a:gsLst>
                <a:lin ang="270000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418205" y="2591802"/>
            <a:ext cx="5328920" cy="2501763"/>
            <a:chOff x="2594991" y="1430002"/>
            <a:chExt cx="3996878" cy="1876144"/>
          </a:xfrm>
        </p:grpSpPr>
        <p:cxnSp>
          <p:nvCxnSpPr>
            <p:cNvPr id="27" name="直接连接符 26"/>
            <p:cNvCxnSpPr/>
            <p:nvPr>
              <p:custDataLst>
                <p:tags r:id="rId3"/>
              </p:custDataLst>
            </p:nvPr>
          </p:nvCxnSpPr>
          <p:spPr>
            <a:xfrm>
              <a:off x="3260580" y="2017189"/>
              <a:ext cx="2662361" cy="0"/>
            </a:xfrm>
            <a:prstGeom prst="line">
              <a:avLst/>
            </a:prstGeom>
            <a:noFill/>
            <a:ln w="9525" cap="flat" cmpd="sng" algn="ctr">
              <a:solidFill>
                <a:srgbClr val="5491FE"/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直接连接符 27"/>
            <p:cNvCxnSpPr/>
            <p:nvPr>
              <p:custDataLst>
                <p:tags r:id="rId4"/>
              </p:custDataLst>
            </p:nvPr>
          </p:nvCxnSpPr>
          <p:spPr>
            <a:xfrm>
              <a:off x="4601770" y="2024402"/>
              <a:ext cx="766335" cy="721854"/>
            </a:xfrm>
            <a:prstGeom prst="line">
              <a:avLst/>
            </a:prstGeom>
            <a:noFill/>
            <a:ln w="9525" cap="flat" cmpd="sng" algn="ctr">
              <a:solidFill>
                <a:srgbClr val="5491FE"/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 flipH="1">
              <a:off x="3827754" y="2024402"/>
              <a:ext cx="766335" cy="721854"/>
            </a:xfrm>
            <a:prstGeom prst="line">
              <a:avLst/>
            </a:prstGeom>
            <a:noFill/>
            <a:ln w="9525" cap="flat" cmpd="sng" algn="ctr">
              <a:solidFill>
                <a:srgbClr val="5491FE"/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0" name="椭圆 29"/>
            <p:cNvSpPr/>
            <p:nvPr>
              <p:custDataLst>
                <p:tags r:id="rId6"/>
              </p:custDataLst>
            </p:nvPr>
          </p:nvSpPr>
          <p:spPr>
            <a:xfrm>
              <a:off x="2594991" y="1718071"/>
              <a:ext cx="667258" cy="6672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121791" tIns="60896" rIns="121791" bIns="60896"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7"/>
              </p:custDataLst>
            </p:nvPr>
          </p:nvSpPr>
          <p:spPr>
            <a:xfrm>
              <a:off x="5924611" y="1718071"/>
              <a:ext cx="667258" cy="6672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121791" tIns="60896" rIns="121791" bIns="60896"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8"/>
              </p:custDataLst>
            </p:nvPr>
          </p:nvSpPr>
          <p:spPr>
            <a:xfrm>
              <a:off x="5278872" y="2638888"/>
              <a:ext cx="667258" cy="6672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121791" tIns="60896" rIns="121791" bIns="60896"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9"/>
              </p:custDataLst>
            </p:nvPr>
          </p:nvSpPr>
          <p:spPr>
            <a:xfrm>
              <a:off x="3250407" y="2638888"/>
              <a:ext cx="667258" cy="6672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121791" tIns="60896" rIns="121791" bIns="60896"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10"/>
              </p:custDataLst>
            </p:nvPr>
          </p:nvSpPr>
          <p:spPr>
            <a:xfrm>
              <a:off x="4004573" y="1430002"/>
              <a:ext cx="1174375" cy="117437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21791" tIns="60896" rIns="121791" bIns="60896"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11"/>
              </p:custDataLst>
            </p:nvPr>
          </p:nvSpPr>
          <p:spPr>
            <a:xfrm>
              <a:off x="4061934" y="2044796"/>
              <a:ext cx="1079826" cy="320962"/>
            </a:xfrm>
            <a:prstGeom prst="rect">
              <a:avLst/>
            </a:prstGeom>
          </p:spPr>
          <p:txBody>
            <a:bodyPr wrap="square" lIns="121791" tIns="60896" rIns="121791" bIns="60896">
              <a:spAutoFit/>
            </a:bodyPr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373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778038" y="1898895"/>
              <a:ext cx="301173" cy="304915"/>
            </a:xfrm>
            <a:custGeom>
              <a:avLst/>
              <a:gdLst>
                <a:gd name="T0" fmla="*/ 65 w 68"/>
                <a:gd name="T1" fmla="*/ 29 h 69"/>
                <a:gd name="T2" fmla="*/ 68 w 68"/>
                <a:gd name="T3" fmla="*/ 34 h 69"/>
                <a:gd name="T4" fmla="*/ 68 w 68"/>
                <a:gd name="T5" fmla="*/ 63 h 69"/>
                <a:gd name="T6" fmla="*/ 61 w 68"/>
                <a:gd name="T7" fmla="*/ 69 h 69"/>
                <a:gd name="T8" fmla="*/ 7 w 68"/>
                <a:gd name="T9" fmla="*/ 69 h 69"/>
                <a:gd name="T10" fmla="*/ 0 w 68"/>
                <a:gd name="T11" fmla="*/ 63 h 69"/>
                <a:gd name="T12" fmla="*/ 0 w 68"/>
                <a:gd name="T13" fmla="*/ 34 h 69"/>
                <a:gd name="T14" fmla="*/ 2 w 68"/>
                <a:gd name="T15" fmla="*/ 30 h 69"/>
                <a:gd name="T16" fmla="*/ 2 w 68"/>
                <a:gd name="T17" fmla="*/ 30 h 69"/>
                <a:gd name="T18" fmla="*/ 2 w 68"/>
                <a:gd name="T19" fmla="*/ 30 h 69"/>
                <a:gd name="T20" fmla="*/ 2 w 68"/>
                <a:gd name="T21" fmla="*/ 29 h 69"/>
                <a:gd name="T22" fmla="*/ 30 w 68"/>
                <a:gd name="T23" fmla="*/ 2 h 69"/>
                <a:gd name="T24" fmla="*/ 38 w 68"/>
                <a:gd name="T25" fmla="*/ 2 h 69"/>
                <a:gd name="T26" fmla="*/ 65 w 68"/>
                <a:gd name="T27" fmla="*/ 29 h 69"/>
                <a:gd name="T28" fmla="*/ 12 w 68"/>
                <a:gd name="T29" fmla="*/ 22 h 69"/>
                <a:gd name="T30" fmla="*/ 12 w 68"/>
                <a:gd name="T31" fmla="*/ 39 h 69"/>
                <a:gd name="T32" fmla="*/ 34 w 68"/>
                <a:gd name="T33" fmla="*/ 56 h 69"/>
                <a:gd name="T34" fmla="*/ 55 w 68"/>
                <a:gd name="T35" fmla="*/ 40 h 69"/>
                <a:gd name="T36" fmla="*/ 55 w 68"/>
                <a:gd name="T37" fmla="*/ 22 h 69"/>
                <a:gd name="T38" fmla="*/ 12 w 68"/>
                <a:gd name="T39" fmla="*/ 22 h 69"/>
                <a:gd name="T40" fmla="*/ 19 w 68"/>
                <a:gd name="T41" fmla="*/ 26 h 69"/>
                <a:gd name="T42" fmla="*/ 19 w 68"/>
                <a:gd name="T43" fmla="*/ 29 h 69"/>
                <a:gd name="T44" fmla="*/ 48 w 68"/>
                <a:gd name="T45" fmla="*/ 29 h 69"/>
                <a:gd name="T46" fmla="*/ 48 w 68"/>
                <a:gd name="T47" fmla="*/ 26 h 69"/>
                <a:gd name="T48" fmla="*/ 19 w 68"/>
                <a:gd name="T49" fmla="*/ 26 h 69"/>
                <a:gd name="T50" fmla="*/ 19 w 68"/>
                <a:gd name="T51" fmla="*/ 38 h 69"/>
                <a:gd name="T52" fmla="*/ 19 w 68"/>
                <a:gd name="T53" fmla="*/ 41 h 69"/>
                <a:gd name="T54" fmla="*/ 48 w 68"/>
                <a:gd name="T55" fmla="*/ 41 h 69"/>
                <a:gd name="T56" fmla="*/ 48 w 68"/>
                <a:gd name="T57" fmla="*/ 38 h 69"/>
                <a:gd name="T58" fmla="*/ 19 w 68"/>
                <a:gd name="T59" fmla="*/ 38 h 69"/>
                <a:gd name="T60" fmla="*/ 19 w 68"/>
                <a:gd name="T61" fmla="*/ 32 h 69"/>
                <a:gd name="T62" fmla="*/ 19 w 68"/>
                <a:gd name="T63" fmla="*/ 35 h 69"/>
                <a:gd name="T64" fmla="*/ 48 w 68"/>
                <a:gd name="T65" fmla="*/ 35 h 69"/>
                <a:gd name="T66" fmla="*/ 48 w 68"/>
                <a:gd name="T67" fmla="*/ 32 h 69"/>
                <a:gd name="T68" fmla="*/ 19 w 68"/>
                <a:gd name="T69" fmla="*/ 32 h 69"/>
                <a:gd name="T70" fmla="*/ 8 w 68"/>
                <a:gd name="T71" fmla="*/ 65 h 69"/>
                <a:gd name="T72" fmla="*/ 21 w 68"/>
                <a:gd name="T73" fmla="*/ 52 h 69"/>
                <a:gd name="T74" fmla="*/ 21 w 68"/>
                <a:gd name="T75" fmla="*/ 50 h 69"/>
                <a:gd name="T76" fmla="*/ 19 w 68"/>
                <a:gd name="T77" fmla="*/ 50 h 69"/>
                <a:gd name="T78" fmla="*/ 6 w 68"/>
                <a:gd name="T79" fmla="*/ 63 h 69"/>
                <a:gd name="T80" fmla="*/ 6 w 68"/>
                <a:gd name="T81" fmla="*/ 65 h 69"/>
                <a:gd name="T82" fmla="*/ 8 w 68"/>
                <a:gd name="T83" fmla="*/ 65 h 69"/>
                <a:gd name="T84" fmla="*/ 63 w 68"/>
                <a:gd name="T85" fmla="*/ 63 h 69"/>
                <a:gd name="T86" fmla="*/ 50 w 68"/>
                <a:gd name="T87" fmla="*/ 50 h 69"/>
                <a:gd name="T88" fmla="*/ 48 w 68"/>
                <a:gd name="T89" fmla="*/ 50 h 69"/>
                <a:gd name="T90" fmla="*/ 48 w 68"/>
                <a:gd name="T91" fmla="*/ 52 h 69"/>
                <a:gd name="T92" fmla="*/ 61 w 68"/>
                <a:gd name="T93" fmla="*/ 65 h 69"/>
                <a:gd name="T94" fmla="*/ 64 w 68"/>
                <a:gd name="T95" fmla="*/ 65 h 69"/>
                <a:gd name="T96" fmla="*/ 63 w 68"/>
                <a:gd name="T9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9">
                  <a:moveTo>
                    <a:pt x="65" y="29"/>
                  </a:moveTo>
                  <a:cubicBezTo>
                    <a:pt x="67" y="30"/>
                    <a:pt x="68" y="32"/>
                    <a:pt x="68" y="3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5" y="69"/>
                    <a:pt x="61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5" y="0"/>
                    <a:pt x="38" y="2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12" y="22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19" y="26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19" y="3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2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8" y="65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2" y="51"/>
                    <a:pt x="21" y="50"/>
                  </a:cubicBezTo>
                  <a:cubicBezTo>
                    <a:pt x="21" y="49"/>
                    <a:pt x="20" y="49"/>
                    <a:pt x="19" y="50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4"/>
                    <a:pt x="5" y="64"/>
                    <a:pt x="6" y="65"/>
                  </a:cubicBezTo>
                  <a:cubicBezTo>
                    <a:pt x="6" y="66"/>
                    <a:pt x="7" y="66"/>
                    <a:pt x="8" y="65"/>
                  </a:cubicBezTo>
                  <a:close/>
                  <a:moveTo>
                    <a:pt x="63" y="63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8" y="49"/>
                    <a:pt x="48" y="50"/>
                  </a:cubicBezTo>
                  <a:cubicBezTo>
                    <a:pt x="47" y="51"/>
                    <a:pt x="47" y="52"/>
                    <a:pt x="48" y="52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2" y="66"/>
                    <a:pt x="63" y="66"/>
                    <a:pt x="64" y="65"/>
                  </a:cubicBezTo>
                  <a:cubicBezTo>
                    <a:pt x="64" y="64"/>
                    <a:pt x="64" y="64"/>
                    <a:pt x="63" y="63"/>
                  </a:cubicBezTo>
                  <a:close/>
                </a:path>
              </a:pathLst>
            </a:custGeom>
            <a:solidFill>
              <a:srgbClr val="41D9FF"/>
            </a:solidFill>
            <a:ln>
              <a:noFill/>
            </a:ln>
          </p:spPr>
          <p:txBody>
            <a:bodyPr vert="horz" wrap="square" lIns="121791" tIns="60896" rIns="121791" bIns="60896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7" name="Freeform 447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483854" y="2816576"/>
              <a:ext cx="252537" cy="340454"/>
            </a:xfrm>
            <a:custGeom>
              <a:avLst/>
              <a:gdLst>
                <a:gd name="T0" fmla="*/ 10 w 57"/>
                <a:gd name="T1" fmla="*/ 24 h 77"/>
                <a:gd name="T2" fmla="*/ 26 w 57"/>
                <a:gd name="T3" fmla="*/ 53 h 77"/>
                <a:gd name="T4" fmla="*/ 55 w 57"/>
                <a:gd name="T5" fmla="*/ 38 h 77"/>
                <a:gd name="T6" fmla="*/ 40 w 57"/>
                <a:gd name="T7" fmla="*/ 9 h 77"/>
                <a:gd name="T8" fmla="*/ 23 w 57"/>
                <a:gd name="T9" fmla="*/ 46 h 77"/>
                <a:gd name="T10" fmla="*/ 32 w 57"/>
                <a:gd name="T11" fmla="*/ 49 h 77"/>
                <a:gd name="T12" fmla="*/ 23 w 57"/>
                <a:gd name="T13" fmla="*/ 46 h 77"/>
                <a:gd name="T14" fmla="*/ 38 w 57"/>
                <a:gd name="T15" fmla="*/ 42 h 77"/>
                <a:gd name="T16" fmla="*/ 43 w 57"/>
                <a:gd name="T17" fmla="*/ 41 h 77"/>
                <a:gd name="T18" fmla="*/ 35 w 57"/>
                <a:gd name="T19" fmla="*/ 45 h 77"/>
                <a:gd name="T20" fmla="*/ 47 w 57"/>
                <a:gd name="T21" fmla="*/ 36 h 77"/>
                <a:gd name="T22" fmla="*/ 50 w 57"/>
                <a:gd name="T23" fmla="*/ 36 h 77"/>
                <a:gd name="T24" fmla="*/ 47 w 57"/>
                <a:gd name="T25" fmla="*/ 36 h 77"/>
                <a:gd name="T26" fmla="*/ 37 w 57"/>
                <a:gd name="T27" fmla="*/ 16 h 77"/>
                <a:gd name="T28" fmla="*/ 38 w 57"/>
                <a:gd name="T29" fmla="*/ 14 h 77"/>
                <a:gd name="T30" fmla="*/ 32 w 57"/>
                <a:gd name="T31" fmla="*/ 18 h 77"/>
                <a:gd name="T32" fmla="*/ 23 w 57"/>
                <a:gd name="T33" fmla="*/ 23 h 77"/>
                <a:gd name="T34" fmla="*/ 24 w 57"/>
                <a:gd name="T35" fmla="*/ 15 h 77"/>
                <a:gd name="T36" fmla="*/ 32 w 57"/>
                <a:gd name="T37" fmla="*/ 18 h 77"/>
                <a:gd name="T38" fmla="*/ 15 w 57"/>
                <a:gd name="T39" fmla="*/ 30 h 77"/>
                <a:gd name="T40" fmla="*/ 17 w 57"/>
                <a:gd name="T41" fmla="*/ 22 h 77"/>
                <a:gd name="T42" fmla="*/ 23 w 57"/>
                <a:gd name="T43" fmla="*/ 41 h 77"/>
                <a:gd name="T44" fmla="*/ 19 w 57"/>
                <a:gd name="T45" fmla="*/ 33 h 77"/>
                <a:gd name="T46" fmla="*/ 22 w 57"/>
                <a:gd name="T47" fmla="*/ 37 h 77"/>
                <a:gd name="T48" fmla="*/ 23 w 57"/>
                <a:gd name="T49" fmla="*/ 41 h 77"/>
                <a:gd name="T50" fmla="*/ 29 w 57"/>
                <a:gd name="T51" fmla="*/ 25 h 77"/>
                <a:gd name="T52" fmla="*/ 39 w 57"/>
                <a:gd name="T53" fmla="*/ 28 h 77"/>
                <a:gd name="T54" fmla="*/ 36 w 57"/>
                <a:gd name="T55" fmla="*/ 37 h 77"/>
                <a:gd name="T56" fmla="*/ 27 w 57"/>
                <a:gd name="T57" fmla="*/ 34 h 77"/>
                <a:gd name="T58" fmla="*/ 41 w 57"/>
                <a:gd name="T59" fmla="*/ 21 h 77"/>
                <a:gd name="T60" fmla="*/ 49 w 57"/>
                <a:gd name="T61" fmla="*/ 23 h 77"/>
                <a:gd name="T62" fmla="*/ 46 w 57"/>
                <a:gd name="T63" fmla="*/ 30 h 77"/>
                <a:gd name="T64" fmla="*/ 41 w 57"/>
                <a:gd name="T65" fmla="*/ 21 h 77"/>
                <a:gd name="T66" fmla="*/ 49 w 57"/>
                <a:gd name="T67" fmla="*/ 77 h 77"/>
                <a:gd name="T68" fmla="*/ 21 w 57"/>
                <a:gd name="T69" fmla="*/ 71 h 77"/>
                <a:gd name="T70" fmla="*/ 30 w 57"/>
                <a:gd name="T71" fmla="*/ 64 h 77"/>
                <a:gd name="T72" fmla="*/ 0 w 57"/>
                <a:gd name="T73" fmla="*/ 31 h 77"/>
                <a:gd name="T74" fmla="*/ 22 w 57"/>
                <a:gd name="T75" fmla="*/ 0 h 77"/>
                <a:gd name="T76" fmla="*/ 14 w 57"/>
                <a:gd name="T77" fmla="*/ 13 h 77"/>
                <a:gd name="T78" fmla="*/ 14 w 57"/>
                <a:gd name="T79" fmla="*/ 50 h 77"/>
                <a:gd name="T80" fmla="*/ 49 w 57"/>
                <a:gd name="T81" fmla="*/ 51 h 77"/>
                <a:gd name="T82" fmla="*/ 38 w 57"/>
                <a:gd name="T83" fmla="*/ 63 h 77"/>
                <a:gd name="T84" fmla="*/ 49 w 57"/>
                <a:gd name="T8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77">
                  <a:moveTo>
                    <a:pt x="22" y="10"/>
                  </a:moveTo>
                  <a:cubicBezTo>
                    <a:pt x="16" y="13"/>
                    <a:pt x="12" y="18"/>
                    <a:pt x="10" y="24"/>
                  </a:cubicBezTo>
                  <a:cubicBezTo>
                    <a:pt x="9" y="30"/>
                    <a:pt x="9" y="36"/>
                    <a:pt x="12" y="42"/>
                  </a:cubicBezTo>
                  <a:cubicBezTo>
                    <a:pt x="15" y="47"/>
                    <a:pt x="20" y="51"/>
                    <a:pt x="26" y="53"/>
                  </a:cubicBezTo>
                  <a:cubicBezTo>
                    <a:pt x="31" y="55"/>
                    <a:pt x="38" y="55"/>
                    <a:pt x="43" y="52"/>
                  </a:cubicBezTo>
                  <a:cubicBezTo>
                    <a:pt x="49" y="49"/>
                    <a:pt x="53" y="44"/>
                    <a:pt x="55" y="38"/>
                  </a:cubicBezTo>
                  <a:cubicBezTo>
                    <a:pt x="57" y="32"/>
                    <a:pt x="56" y="26"/>
                    <a:pt x="53" y="20"/>
                  </a:cubicBezTo>
                  <a:cubicBezTo>
                    <a:pt x="50" y="14"/>
                    <a:pt x="45" y="11"/>
                    <a:pt x="40" y="9"/>
                  </a:cubicBezTo>
                  <a:cubicBezTo>
                    <a:pt x="34" y="7"/>
                    <a:pt x="28" y="7"/>
                    <a:pt x="22" y="10"/>
                  </a:cubicBezTo>
                  <a:close/>
                  <a:moveTo>
                    <a:pt x="23" y="46"/>
                  </a:moveTo>
                  <a:cubicBezTo>
                    <a:pt x="25" y="46"/>
                    <a:pt x="26" y="46"/>
                    <a:pt x="28" y="46"/>
                  </a:cubicBezTo>
                  <a:cubicBezTo>
                    <a:pt x="29" y="47"/>
                    <a:pt x="31" y="48"/>
                    <a:pt x="32" y="49"/>
                  </a:cubicBezTo>
                  <a:cubicBezTo>
                    <a:pt x="30" y="49"/>
                    <a:pt x="29" y="49"/>
                    <a:pt x="27" y="48"/>
                  </a:cubicBezTo>
                  <a:cubicBezTo>
                    <a:pt x="26" y="48"/>
                    <a:pt x="24" y="47"/>
                    <a:pt x="23" y="46"/>
                  </a:cubicBezTo>
                  <a:close/>
                  <a:moveTo>
                    <a:pt x="34" y="44"/>
                  </a:moveTo>
                  <a:cubicBezTo>
                    <a:pt x="35" y="43"/>
                    <a:pt x="37" y="43"/>
                    <a:pt x="38" y="42"/>
                  </a:cubicBezTo>
                  <a:cubicBezTo>
                    <a:pt x="40" y="41"/>
                    <a:pt x="41" y="40"/>
                    <a:pt x="43" y="39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4"/>
                    <a:pt x="42" y="46"/>
                    <a:pt x="41" y="47"/>
                  </a:cubicBezTo>
                  <a:cubicBezTo>
                    <a:pt x="40" y="48"/>
                    <a:pt x="38" y="47"/>
                    <a:pt x="35" y="45"/>
                  </a:cubicBezTo>
                  <a:cubicBezTo>
                    <a:pt x="35" y="45"/>
                    <a:pt x="34" y="44"/>
                    <a:pt x="34" y="44"/>
                  </a:cubicBezTo>
                  <a:close/>
                  <a:moveTo>
                    <a:pt x="47" y="36"/>
                  </a:moveTo>
                  <a:cubicBezTo>
                    <a:pt x="49" y="34"/>
                    <a:pt x="50" y="33"/>
                    <a:pt x="51" y="32"/>
                  </a:cubicBezTo>
                  <a:cubicBezTo>
                    <a:pt x="51" y="33"/>
                    <a:pt x="50" y="35"/>
                    <a:pt x="50" y="36"/>
                  </a:cubicBezTo>
                  <a:cubicBezTo>
                    <a:pt x="49" y="38"/>
                    <a:pt x="49" y="39"/>
                    <a:pt x="48" y="40"/>
                  </a:cubicBezTo>
                  <a:cubicBezTo>
                    <a:pt x="48" y="39"/>
                    <a:pt x="48" y="37"/>
                    <a:pt x="47" y="36"/>
                  </a:cubicBezTo>
                  <a:close/>
                  <a:moveTo>
                    <a:pt x="42" y="16"/>
                  </a:moveTo>
                  <a:cubicBezTo>
                    <a:pt x="41" y="16"/>
                    <a:pt x="39" y="16"/>
                    <a:pt x="37" y="16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5" y="13"/>
                    <a:pt x="37" y="13"/>
                    <a:pt x="38" y="14"/>
                  </a:cubicBezTo>
                  <a:cubicBezTo>
                    <a:pt x="39" y="14"/>
                    <a:pt x="41" y="15"/>
                    <a:pt x="42" y="16"/>
                  </a:cubicBezTo>
                  <a:close/>
                  <a:moveTo>
                    <a:pt x="32" y="18"/>
                  </a:moveTo>
                  <a:cubicBezTo>
                    <a:pt x="30" y="19"/>
                    <a:pt x="29" y="19"/>
                    <a:pt x="27" y="20"/>
                  </a:cubicBezTo>
                  <a:cubicBezTo>
                    <a:pt x="25" y="21"/>
                    <a:pt x="24" y="22"/>
                    <a:pt x="23" y="23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6" y="14"/>
                    <a:pt x="28" y="15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lose/>
                  <a:moveTo>
                    <a:pt x="18" y="26"/>
                  </a:moveTo>
                  <a:cubicBezTo>
                    <a:pt x="17" y="28"/>
                    <a:pt x="16" y="29"/>
                    <a:pt x="15" y="30"/>
                  </a:cubicBezTo>
                  <a:cubicBezTo>
                    <a:pt x="15" y="29"/>
                    <a:pt x="15" y="27"/>
                    <a:pt x="15" y="26"/>
                  </a:cubicBezTo>
                  <a:cubicBezTo>
                    <a:pt x="16" y="24"/>
                    <a:pt x="17" y="23"/>
                    <a:pt x="17" y="22"/>
                  </a:cubicBezTo>
                  <a:cubicBezTo>
                    <a:pt x="17" y="23"/>
                    <a:pt x="18" y="25"/>
                    <a:pt x="18" y="26"/>
                  </a:cubicBezTo>
                  <a:close/>
                  <a:moveTo>
                    <a:pt x="23" y="41"/>
                  </a:moveTo>
                  <a:cubicBezTo>
                    <a:pt x="20" y="41"/>
                    <a:pt x="17" y="41"/>
                    <a:pt x="17" y="39"/>
                  </a:cubicBezTo>
                  <a:cubicBezTo>
                    <a:pt x="16" y="38"/>
                    <a:pt x="17" y="36"/>
                    <a:pt x="19" y="33"/>
                  </a:cubicBezTo>
                  <a:cubicBezTo>
                    <a:pt x="19" y="33"/>
                    <a:pt x="19" y="32"/>
                    <a:pt x="20" y="32"/>
                  </a:cubicBezTo>
                  <a:cubicBezTo>
                    <a:pt x="20" y="34"/>
                    <a:pt x="21" y="35"/>
                    <a:pt x="22" y="37"/>
                  </a:cubicBezTo>
                  <a:cubicBezTo>
                    <a:pt x="23" y="38"/>
                    <a:pt x="24" y="40"/>
                    <a:pt x="24" y="41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4" y="28"/>
                  </a:moveTo>
                  <a:cubicBezTo>
                    <a:pt x="26" y="27"/>
                    <a:pt x="27" y="26"/>
                    <a:pt x="29" y="25"/>
                  </a:cubicBezTo>
                  <a:cubicBezTo>
                    <a:pt x="31" y="24"/>
                    <a:pt x="33" y="23"/>
                    <a:pt x="35" y="22"/>
                  </a:cubicBezTo>
                  <a:cubicBezTo>
                    <a:pt x="37" y="24"/>
                    <a:pt x="38" y="26"/>
                    <a:pt x="39" y="28"/>
                  </a:cubicBezTo>
                  <a:cubicBezTo>
                    <a:pt x="40" y="30"/>
                    <a:pt x="41" y="32"/>
                    <a:pt x="41" y="34"/>
                  </a:cubicBezTo>
                  <a:cubicBezTo>
                    <a:pt x="40" y="35"/>
                    <a:pt x="38" y="36"/>
                    <a:pt x="36" y="37"/>
                  </a:cubicBezTo>
                  <a:cubicBezTo>
                    <a:pt x="34" y="38"/>
                    <a:pt x="32" y="39"/>
                    <a:pt x="30" y="40"/>
                  </a:cubicBezTo>
                  <a:cubicBezTo>
                    <a:pt x="29" y="38"/>
                    <a:pt x="28" y="36"/>
                    <a:pt x="27" y="34"/>
                  </a:cubicBezTo>
                  <a:cubicBezTo>
                    <a:pt x="25" y="32"/>
                    <a:pt x="25" y="30"/>
                    <a:pt x="24" y="28"/>
                  </a:cubicBezTo>
                  <a:close/>
                  <a:moveTo>
                    <a:pt x="41" y="21"/>
                  </a:moveTo>
                  <a:cubicBezTo>
                    <a:pt x="41" y="21"/>
                    <a:pt x="42" y="21"/>
                    <a:pt x="43" y="21"/>
                  </a:cubicBezTo>
                  <a:cubicBezTo>
                    <a:pt x="46" y="21"/>
                    <a:pt x="48" y="21"/>
                    <a:pt x="49" y="23"/>
                  </a:cubicBezTo>
                  <a:cubicBezTo>
                    <a:pt x="49" y="24"/>
                    <a:pt x="49" y="26"/>
                    <a:pt x="47" y="29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45" y="28"/>
                    <a:pt x="44" y="27"/>
                    <a:pt x="43" y="25"/>
                  </a:cubicBezTo>
                  <a:cubicBezTo>
                    <a:pt x="43" y="24"/>
                    <a:pt x="42" y="22"/>
                    <a:pt x="41" y="21"/>
                  </a:cubicBezTo>
                  <a:close/>
                  <a:moveTo>
                    <a:pt x="49" y="71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2" y="63"/>
                    <a:pt x="15" y="60"/>
                    <a:pt x="9" y="54"/>
                  </a:cubicBezTo>
                  <a:cubicBezTo>
                    <a:pt x="3" y="48"/>
                    <a:pt x="0" y="40"/>
                    <a:pt x="0" y="31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3" y="4"/>
                    <a:pt x="17" y="2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1" y="7"/>
                    <a:pt x="17" y="9"/>
                    <a:pt x="14" y="13"/>
                  </a:cubicBezTo>
                  <a:cubicBezTo>
                    <a:pt x="9" y="17"/>
                    <a:pt x="6" y="24"/>
                    <a:pt x="6" y="31"/>
                  </a:cubicBezTo>
                  <a:cubicBezTo>
                    <a:pt x="6" y="38"/>
                    <a:pt x="9" y="45"/>
                    <a:pt x="14" y="50"/>
                  </a:cubicBezTo>
                  <a:cubicBezTo>
                    <a:pt x="19" y="54"/>
                    <a:pt x="25" y="57"/>
                    <a:pt x="33" y="57"/>
                  </a:cubicBezTo>
                  <a:cubicBezTo>
                    <a:pt x="39" y="57"/>
                    <a:pt x="45" y="55"/>
                    <a:pt x="49" y="5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60"/>
                    <a:pt x="43" y="62"/>
                    <a:pt x="38" y="63"/>
                  </a:cubicBezTo>
                  <a:cubicBezTo>
                    <a:pt x="38" y="71"/>
                    <a:pt x="38" y="71"/>
                    <a:pt x="38" y="71"/>
                  </a:cubicBezTo>
                  <a:lnTo>
                    <a:pt x="49" y="71"/>
                  </a:lnTo>
                  <a:close/>
                </a:path>
              </a:pathLst>
            </a:custGeom>
            <a:solidFill>
              <a:srgbClr val="41D9FF"/>
            </a:solidFill>
            <a:ln>
              <a:noFill/>
            </a:ln>
          </p:spPr>
          <p:txBody>
            <a:bodyPr vert="horz" wrap="square" lIns="121791" tIns="60896" rIns="121791" bIns="60896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8" name="Freeform 4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429" y="1888020"/>
              <a:ext cx="323620" cy="327361"/>
            </a:xfrm>
            <a:custGeom>
              <a:avLst/>
              <a:gdLst>
                <a:gd name="T0" fmla="*/ 33 w 73"/>
                <a:gd name="T1" fmla="*/ 12 h 74"/>
                <a:gd name="T2" fmla="*/ 55 w 73"/>
                <a:gd name="T3" fmla="*/ 18 h 74"/>
                <a:gd name="T4" fmla="*/ 66 w 73"/>
                <a:gd name="T5" fmla="*/ 38 h 74"/>
                <a:gd name="T6" fmla="*/ 60 w 73"/>
                <a:gd name="T7" fmla="*/ 59 h 74"/>
                <a:gd name="T8" fmla="*/ 62 w 73"/>
                <a:gd name="T9" fmla="*/ 74 h 74"/>
                <a:gd name="T10" fmla="*/ 58 w 73"/>
                <a:gd name="T11" fmla="*/ 74 h 74"/>
                <a:gd name="T12" fmla="*/ 53 w 73"/>
                <a:gd name="T13" fmla="*/ 67 h 74"/>
                <a:gd name="T14" fmla="*/ 39 w 73"/>
                <a:gd name="T15" fmla="*/ 72 h 74"/>
                <a:gd name="T16" fmla="*/ 39 w 73"/>
                <a:gd name="T17" fmla="*/ 72 h 74"/>
                <a:gd name="T18" fmla="*/ 39 w 73"/>
                <a:gd name="T19" fmla="*/ 72 h 74"/>
                <a:gd name="T20" fmla="*/ 20 w 73"/>
                <a:gd name="T21" fmla="*/ 67 h 74"/>
                <a:gd name="T22" fmla="*/ 15 w 73"/>
                <a:gd name="T23" fmla="*/ 74 h 74"/>
                <a:gd name="T24" fmla="*/ 11 w 73"/>
                <a:gd name="T25" fmla="*/ 74 h 74"/>
                <a:gd name="T26" fmla="*/ 13 w 73"/>
                <a:gd name="T27" fmla="*/ 60 h 74"/>
                <a:gd name="T28" fmla="*/ 6 w 73"/>
                <a:gd name="T29" fmla="*/ 45 h 74"/>
                <a:gd name="T30" fmla="*/ 6 w 73"/>
                <a:gd name="T31" fmla="*/ 45 h 74"/>
                <a:gd name="T32" fmla="*/ 6 w 73"/>
                <a:gd name="T33" fmla="*/ 45 h 74"/>
                <a:gd name="T34" fmla="*/ 33 w 73"/>
                <a:gd name="T35" fmla="*/ 12 h 74"/>
                <a:gd name="T36" fmla="*/ 37 w 73"/>
                <a:gd name="T37" fmla="*/ 37 h 74"/>
                <a:gd name="T38" fmla="*/ 34 w 73"/>
                <a:gd name="T39" fmla="*/ 37 h 74"/>
                <a:gd name="T40" fmla="*/ 26 w 73"/>
                <a:gd name="T41" fmla="*/ 24 h 74"/>
                <a:gd name="T42" fmla="*/ 25 w 73"/>
                <a:gd name="T43" fmla="*/ 24 h 74"/>
                <a:gd name="T44" fmla="*/ 33 w 73"/>
                <a:gd name="T45" fmla="*/ 38 h 74"/>
                <a:gd name="T46" fmla="*/ 32 w 73"/>
                <a:gd name="T47" fmla="*/ 42 h 74"/>
                <a:gd name="T48" fmla="*/ 37 w 73"/>
                <a:gd name="T49" fmla="*/ 47 h 74"/>
                <a:gd name="T50" fmla="*/ 42 w 73"/>
                <a:gd name="T51" fmla="*/ 42 h 74"/>
                <a:gd name="T52" fmla="*/ 42 w 73"/>
                <a:gd name="T53" fmla="*/ 41 h 74"/>
                <a:gd name="T54" fmla="*/ 51 w 73"/>
                <a:gd name="T55" fmla="*/ 31 h 74"/>
                <a:gd name="T56" fmla="*/ 48 w 73"/>
                <a:gd name="T57" fmla="*/ 28 h 74"/>
                <a:gd name="T58" fmla="*/ 39 w 73"/>
                <a:gd name="T59" fmla="*/ 37 h 74"/>
                <a:gd name="T60" fmla="*/ 37 w 73"/>
                <a:gd name="T61" fmla="*/ 37 h 74"/>
                <a:gd name="T62" fmla="*/ 67 w 73"/>
                <a:gd name="T63" fmla="*/ 0 h 74"/>
                <a:gd name="T64" fmla="*/ 63 w 73"/>
                <a:gd name="T65" fmla="*/ 3 h 74"/>
                <a:gd name="T66" fmla="*/ 45 w 73"/>
                <a:gd name="T67" fmla="*/ 7 h 74"/>
                <a:gd name="T68" fmla="*/ 45 w 73"/>
                <a:gd name="T69" fmla="*/ 7 h 74"/>
                <a:gd name="T70" fmla="*/ 68 w 73"/>
                <a:gd name="T71" fmla="*/ 27 h 74"/>
                <a:gd name="T72" fmla="*/ 68 w 73"/>
                <a:gd name="T73" fmla="*/ 26 h 74"/>
                <a:gd name="T74" fmla="*/ 68 w 73"/>
                <a:gd name="T75" fmla="*/ 7 h 74"/>
                <a:gd name="T76" fmla="*/ 70 w 73"/>
                <a:gd name="T77" fmla="*/ 2 h 74"/>
                <a:gd name="T78" fmla="*/ 67 w 73"/>
                <a:gd name="T79" fmla="*/ 0 h 74"/>
                <a:gd name="T80" fmla="*/ 5 w 73"/>
                <a:gd name="T81" fmla="*/ 2 h 74"/>
                <a:gd name="T82" fmla="*/ 6 w 73"/>
                <a:gd name="T83" fmla="*/ 6 h 74"/>
                <a:gd name="T84" fmla="*/ 4 w 73"/>
                <a:gd name="T85" fmla="*/ 25 h 74"/>
                <a:gd name="T86" fmla="*/ 4 w 73"/>
                <a:gd name="T87" fmla="*/ 25 h 74"/>
                <a:gd name="T88" fmla="*/ 29 w 73"/>
                <a:gd name="T89" fmla="*/ 8 h 74"/>
                <a:gd name="T90" fmla="*/ 29 w 73"/>
                <a:gd name="T91" fmla="*/ 8 h 74"/>
                <a:gd name="T92" fmla="*/ 11 w 73"/>
                <a:gd name="T93" fmla="*/ 3 h 74"/>
                <a:gd name="T94" fmla="*/ 7 w 73"/>
                <a:gd name="T95" fmla="*/ 0 h 74"/>
                <a:gd name="T96" fmla="*/ 5 w 73"/>
                <a:gd name="T97" fmla="*/ 2 h 74"/>
                <a:gd name="T98" fmla="*/ 51 w 73"/>
                <a:gd name="T99" fmla="*/ 23 h 74"/>
                <a:gd name="T100" fmla="*/ 33 w 73"/>
                <a:gd name="T101" fmla="*/ 18 h 74"/>
                <a:gd name="T102" fmla="*/ 17 w 73"/>
                <a:gd name="T103" fmla="*/ 27 h 74"/>
                <a:gd name="T104" fmla="*/ 12 w 73"/>
                <a:gd name="T105" fmla="*/ 44 h 74"/>
                <a:gd name="T106" fmla="*/ 12 w 73"/>
                <a:gd name="T107" fmla="*/ 44 h 74"/>
                <a:gd name="T108" fmla="*/ 21 w 73"/>
                <a:gd name="T109" fmla="*/ 60 h 74"/>
                <a:gd name="T110" fmla="*/ 39 w 73"/>
                <a:gd name="T111" fmla="*/ 65 h 74"/>
                <a:gd name="T112" fmla="*/ 39 w 73"/>
                <a:gd name="T113" fmla="*/ 65 h 74"/>
                <a:gd name="T114" fmla="*/ 55 w 73"/>
                <a:gd name="T115" fmla="*/ 57 h 74"/>
                <a:gd name="T116" fmla="*/ 60 w 73"/>
                <a:gd name="T117" fmla="*/ 39 h 74"/>
                <a:gd name="T118" fmla="*/ 51 w 73"/>
                <a:gd name="T11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74">
                  <a:moveTo>
                    <a:pt x="33" y="12"/>
                  </a:moveTo>
                  <a:cubicBezTo>
                    <a:pt x="41" y="11"/>
                    <a:pt x="49" y="14"/>
                    <a:pt x="55" y="18"/>
                  </a:cubicBezTo>
                  <a:cubicBezTo>
                    <a:pt x="61" y="23"/>
                    <a:pt x="65" y="30"/>
                    <a:pt x="66" y="38"/>
                  </a:cubicBezTo>
                  <a:cubicBezTo>
                    <a:pt x="67" y="46"/>
                    <a:pt x="65" y="53"/>
                    <a:pt x="60" y="5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49" y="69"/>
                    <a:pt x="44" y="71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72"/>
                    <a:pt x="26" y="71"/>
                    <a:pt x="20" y="6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9" y="56"/>
                    <a:pt x="7" y="51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29"/>
                    <a:pt x="16" y="14"/>
                    <a:pt x="33" y="12"/>
                  </a:cubicBezTo>
                  <a:close/>
                  <a:moveTo>
                    <a:pt x="37" y="37"/>
                  </a:moveTo>
                  <a:cubicBezTo>
                    <a:pt x="36" y="37"/>
                    <a:pt x="35" y="37"/>
                    <a:pt x="34" y="37"/>
                  </a:cubicBezTo>
                  <a:cubicBezTo>
                    <a:pt x="32" y="33"/>
                    <a:pt x="29" y="28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7" y="29"/>
                    <a:pt x="30" y="34"/>
                    <a:pt x="33" y="38"/>
                  </a:cubicBezTo>
                  <a:cubicBezTo>
                    <a:pt x="32" y="39"/>
                    <a:pt x="32" y="41"/>
                    <a:pt x="32" y="42"/>
                  </a:cubicBezTo>
                  <a:cubicBezTo>
                    <a:pt x="32" y="45"/>
                    <a:pt x="34" y="47"/>
                    <a:pt x="37" y="47"/>
                  </a:cubicBezTo>
                  <a:cubicBezTo>
                    <a:pt x="40" y="47"/>
                    <a:pt x="42" y="45"/>
                    <a:pt x="42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5" y="38"/>
                    <a:pt x="48" y="35"/>
                    <a:pt x="51" y="31"/>
                  </a:cubicBezTo>
                  <a:cubicBezTo>
                    <a:pt x="50" y="30"/>
                    <a:pt x="49" y="29"/>
                    <a:pt x="48" y="28"/>
                  </a:cubicBezTo>
                  <a:cubicBezTo>
                    <a:pt x="45" y="31"/>
                    <a:pt x="42" y="34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lose/>
                  <a:moveTo>
                    <a:pt x="67" y="0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57" y="0"/>
                    <a:pt x="50" y="1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73" y="21"/>
                    <a:pt x="73" y="12"/>
                    <a:pt x="68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5" y="2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11"/>
                    <a:pt x="0" y="19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2"/>
                    <a:pt x="17" y="0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1" y="23"/>
                  </a:moveTo>
                  <a:cubicBezTo>
                    <a:pt x="46" y="19"/>
                    <a:pt x="40" y="17"/>
                    <a:pt x="33" y="18"/>
                  </a:cubicBezTo>
                  <a:cubicBezTo>
                    <a:pt x="27" y="19"/>
                    <a:pt x="21" y="22"/>
                    <a:pt x="17" y="27"/>
                  </a:cubicBezTo>
                  <a:cubicBezTo>
                    <a:pt x="14" y="32"/>
                    <a:pt x="12" y="38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51"/>
                    <a:pt x="16" y="57"/>
                    <a:pt x="21" y="60"/>
                  </a:cubicBezTo>
                  <a:cubicBezTo>
                    <a:pt x="26" y="64"/>
                    <a:pt x="32" y="66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5" y="65"/>
                    <a:pt x="51" y="61"/>
                    <a:pt x="55" y="57"/>
                  </a:cubicBezTo>
                  <a:cubicBezTo>
                    <a:pt x="58" y="52"/>
                    <a:pt x="60" y="46"/>
                    <a:pt x="60" y="39"/>
                  </a:cubicBezTo>
                  <a:cubicBezTo>
                    <a:pt x="59" y="33"/>
                    <a:pt x="56" y="27"/>
                    <a:pt x="51" y="23"/>
                  </a:cubicBezTo>
                  <a:close/>
                </a:path>
              </a:pathLst>
            </a:custGeom>
            <a:solidFill>
              <a:srgbClr val="41D9FF"/>
            </a:solidFill>
            <a:ln>
              <a:noFill/>
            </a:ln>
          </p:spPr>
          <p:txBody>
            <a:bodyPr vert="horz" wrap="square" lIns="121791" tIns="60896" rIns="121791" bIns="60896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9" name="Freeform 292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3375887" y="2787580"/>
              <a:ext cx="411539" cy="398447"/>
            </a:xfrm>
            <a:custGeom>
              <a:avLst/>
              <a:gdLst>
                <a:gd name="T0" fmla="*/ 44 w 93"/>
                <a:gd name="T1" fmla="*/ 0 h 90"/>
                <a:gd name="T2" fmla="*/ 83 w 93"/>
                <a:gd name="T3" fmla="*/ 0 h 90"/>
                <a:gd name="T4" fmla="*/ 90 w 93"/>
                <a:gd name="T5" fmla="*/ 3 h 90"/>
                <a:gd name="T6" fmla="*/ 93 w 93"/>
                <a:gd name="T7" fmla="*/ 11 h 90"/>
                <a:gd name="T8" fmla="*/ 93 w 93"/>
                <a:gd name="T9" fmla="*/ 33 h 90"/>
                <a:gd name="T10" fmla="*/ 90 w 93"/>
                <a:gd name="T11" fmla="*/ 40 h 90"/>
                <a:gd name="T12" fmla="*/ 83 w 93"/>
                <a:gd name="T13" fmla="*/ 43 h 90"/>
                <a:gd name="T14" fmla="*/ 61 w 93"/>
                <a:gd name="T15" fmla="*/ 43 h 90"/>
                <a:gd name="T16" fmla="*/ 50 w 93"/>
                <a:gd name="T17" fmla="*/ 53 h 90"/>
                <a:gd name="T18" fmla="*/ 49 w 93"/>
                <a:gd name="T19" fmla="*/ 52 h 90"/>
                <a:gd name="T20" fmla="*/ 46 w 93"/>
                <a:gd name="T21" fmla="*/ 50 h 90"/>
                <a:gd name="T22" fmla="*/ 48 w 93"/>
                <a:gd name="T23" fmla="*/ 43 h 90"/>
                <a:gd name="T24" fmla="*/ 47 w 93"/>
                <a:gd name="T25" fmla="*/ 43 h 90"/>
                <a:gd name="T26" fmla="*/ 48 w 93"/>
                <a:gd name="T27" fmla="*/ 39 h 90"/>
                <a:gd name="T28" fmla="*/ 51 w 93"/>
                <a:gd name="T29" fmla="*/ 39 h 90"/>
                <a:gd name="T30" fmla="*/ 54 w 93"/>
                <a:gd name="T31" fmla="*/ 39 h 90"/>
                <a:gd name="T32" fmla="*/ 53 w 93"/>
                <a:gd name="T33" fmla="*/ 41 h 90"/>
                <a:gd name="T34" fmla="*/ 52 w 93"/>
                <a:gd name="T35" fmla="*/ 44 h 90"/>
                <a:gd name="T36" fmla="*/ 58 w 93"/>
                <a:gd name="T37" fmla="*/ 39 h 90"/>
                <a:gd name="T38" fmla="*/ 59 w 93"/>
                <a:gd name="T39" fmla="*/ 39 h 90"/>
                <a:gd name="T40" fmla="*/ 60 w 93"/>
                <a:gd name="T41" fmla="*/ 39 h 90"/>
                <a:gd name="T42" fmla="*/ 83 w 93"/>
                <a:gd name="T43" fmla="*/ 39 h 90"/>
                <a:gd name="T44" fmla="*/ 87 w 93"/>
                <a:gd name="T45" fmla="*/ 37 h 90"/>
                <a:gd name="T46" fmla="*/ 89 w 93"/>
                <a:gd name="T47" fmla="*/ 33 h 90"/>
                <a:gd name="T48" fmla="*/ 89 w 93"/>
                <a:gd name="T49" fmla="*/ 11 h 90"/>
                <a:gd name="T50" fmla="*/ 87 w 93"/>
                <a:gd name="T51" fmla="*/ 7 h 90"/>
                <a:gd name="T52" fmla="*/ 83 w 93"/>
                <a:gd name="T53" fmla="*/ 5 h 90"/>
                <a:gd name="T54" fmla="*/ 44 w 93"/>
                <a:gd name="T55" fmla="*/ 5 h 90"/>
                <a:gd name="T56" fmla="*/ 39 w 93"/>
                <a:gd name="T57" fmla="*/ 7 h 90"/>
                <a:gd name="T58" fmla="*/ 38 w 93"/>
                <a:gd name="T59" fmla="*/ 11 h 90"/>
                <a:gd name="T60" fmla="*/ 38 w 93"/>
                <a:gd name="T61" fmla="*/ 14 h 90"/>
                <a:gd name="T62" fmla="*/ 33 w 93"/>
                <a:gd name="T63" fmla="*/ 12 h 90"/>
                <a:gd name="T64" fmla="*/ 33 w 93"/>
                <a:gd name="T65" fmla="*/ 11 h 90"/>
                <a:gd name="T66" fmla="*/ 36 w 93"/>
                <a:gd name="T67" fmla="*/ 3 h 90"/>
                <a:gd name="T68" fmla="*/ 44 w 93"/>
                <a:gd name="T69" fmla="*/ 0 h 90"/>
                <a:gd name="T70" fmla="*/ 75 w 93"/>
                <a:gd name="T71" fmla="*/ 18 h 90"/>
                <a:gd name="T72" fmla="*/ 71 w 93"/>
                <a:gd name="T73" fmla="*/ 22 h 90"/>
                <a:gd name="T74" fmla="*/ 75 w 93"/>
                <a:gd name="T75" fmla="*/ 25 h 90"/>
                <a:gd name="T76" fmla="*/ 79 w 93"/>
                <a:gd name="T77" fmla="*/ 22 h 90"/>
                <a:gd name="T78" fmla="*/ 75 w 93"/>
                <a:gd name="T79" fmla="*/ 18 h 90"/>
                <a:gd name="T80" fmla="*/ 63 w 93"/>
                <a:gd name="T81" fmla="*/ 18 h 90"/>
                <a:gd name="T82" fmla="*/ 59 w 93"/>
                <a:gd name="T83" fmla="*/ 22 h 90"/>
                <a:gd name="T84" fmla="*/ 63 w 93"/>
                <a:gd name="T85" fmla="*/ 25 h 90"/>
                <a:gd name="T86" fmla="*/ 67 w 93"/>
                <a:gd name="T87" fmla="*/ 22 h 90"/>
                <a:gd name="T88" fmla="*/ 63 w 93"/>
                <a:gd name="T89" fmla="*/ 18 h 90"/>
                <a:gd name="T90" fmla="*/ 51 w 93"/>
                <a:gd name="T91" fmla="*/ 18 h 90"/>
                <a:gd name="T92" fmla="*/ 48 w 93"/>
                <a:gd name="T93" fmla="*/ 22 h 90"/>
                <a:gd name="T94" fmla="*/ 51 w 93"/>
                <a:gd name="T95" fmla="*/ 25 h 90"/>
                <a:gd name="T96" fmla="*/ 55 w 93"/>
                <a:gd name="T97" fmla="*/ 22 h 90"/>
                <a:gd name="T98" fmla="*/ 51 w 93"/>
                <a:gd name="T99" fmla="*/ 18 h 90"/>
                <a:gd name="T100" fmla="*/ 27 w 93"/>
                <a:gd name="T101" fmla="*/ 18 h 90"/>
                <a:gd name="T102" fmla="*/ 12 w 93"/>
                <a:gd name="T103" fmla="*/ 33 h 90"/>
                <a:gd name="T104" fmla="*/ 27 w 93"/>
                <a:gd name="T105" fmla="*/ 48 h 90"/>
                <a:gd name="T106" fmla="*/ 43 w 93"/>
                <a:gd name="T107" fmla="*/ 33 h 90"/>
                <a:gd name="T108" fmla="*/ 27 w 93"/>
                <a:gd name="T109" fmla="*/ 18 h 90"/>
                <a:gd name="T110" fmla="*/ 55 w 93"/>
                <a:gd name="T111" fmla="*/ 82 h 90"/>
                <a:gd name="T112" fmla="*/ 38 w 93"/>
                <a:gd name="T113" fmla="*/ 53 h 90"/>
                <a:gd name="T114" fmla="*/ 28 w 93"/>
                <a:gd name="T115" fmla="*/ 69 h 90"/>
                <a:gd name="T116" fmla="*/ 18 w 93"/>
                <a:gd name="T117" fmla="*/ 53 h 90"/>
                <a:gd name="T118" fmla="*/ 0 w 93"/>
                <a:gd name="T119" fmla="*/ 82 h 90"/>
                <a:gd name="T120" fmla="*/ 55 w 93"/>
                <a:gd name="T121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0">
                  <a:moveTo>
                    <a:pt x="4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6" y="0"/>
                    <a:pt x="88" y="1"/>
                    <a:pt x="90" y="3"/>
                  </a:cubicBezTo>
                  <a:cubicBezTo>
                    <a:pt x="92" y="5"/>
                    <a:pt x="93" y="8"/>
                    <a:pt x="93" y="1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6"/>
                    <a:pt x="92" y="38"/>
                    <a:pt x="90" y="40"/>
                  </a:cubicBezTo>
                  <a:cubicBezTo>
                    <a:pt x="88" y="42"/>
                    <a:pt x="86" y="43"/>
                    <a:pt x="83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7" y="51"/>
                    <a:pt x="46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8" y="40"/>
                    <a:pt x="48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39"/>
                    <a:pt x="86" y="38"/>
                    <a:pt x="87" y="37"/>
                  </a:cubicBezTo>
                  <a:cubicBezTo>
                    <a:pt x="88" y="36"/>
                    <a:pt x="89" y="34"/>
                    <a:pt x="89" y="33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9"/>
                    <a:pt x="88" y="8"/>
                    <a:pt x="87" y="7"/>
                  </a:cubicBezTo>
                  <a:cubicBezTo>
                    <a:pt x="86" y="6"/>
                    <a:pt x="84" y="5"/>
                    <a:pt x="8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5"/>
                    <a:pt x="40" y="6"/>
                    <a:pt x="39" y="7"/>
                  </a:cubicBezTo>
                  <a:cubicBezTo>
                    <a:pt x="38" y="8"/>
                    <a:pt x="38" y="9"/>
                    <a:pt x="38" y="1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3"/>
                    <a:pt x="35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8"/>
                    <a:pt x="34" y="5"/>
                    <a:pt x="36" y="3"/>
                  </a:cubicBezTo>
                  <a:cubicBezTo>
                    <a:pt x="38" y="1"/>
                    <a:pt x="41" y="0"/>
                    <a:pt x="44" y="0"/>
                  </a:cubicBezTo>
                  <a:close/>
                  <a:moveTo>
                    <a:pt x="75" y="18"/>
                  </a:moveTo>
                  <a:cubicBezTo>
                    <a:pt x="73" y="18"/>
                    <a:pt x="71" y="19"/>
                    <a:pt x="71" y="22"/>
                  </a:cubicBezTo>
                  <a:cubicBezTo>
                    <a:pt x="71" y="24"/>
                    <a:pt x="73" y="25"/>
                    <a:pt x="75" y="25"/>
                  </a:cubicBezTo>
                  <a:cubicBezTo>
                    <a:pt x="77" y="25"/>
                    <a:pt x="79" y="24"/>
                    <a:pt x="79" y="22"/>
                  </a:cubicBezTo>
                  <a:cubicBezTo>
                    <a:pt x="79" y="19"/>
                    <a:pt x="77" y="18"/>
                    <a:pt x="75" y="18"/>
                  </a:cubicBezTo>
                  <a:close/>
                  <a:moveTo>
                    <a:pt x="63" y="18"/>
                  </a:moveTo>
                  <a:cubicBezTo>
                    <a:pt x="61" y="18"/>
                    <a:pt x="59" y="19"/>
                    <a:pt x="59" y="22"/>
                  </a:cubicBezTo>
                  <a:cubicBezTo>
                    <a:pt x="59" y="24"/>
                    <a:pt x="61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7" y="19"/>
                    <a:pt x="65" y="18"/>
                    <a:pt x="63" y="18"/>
                  </a:cubicBezTo>
                  <a:close/>
                  <a:moveTo>
                    <a:pt x="51" y="18"/>
                  </a:moveTo>
                  <a:cubicBezTo>
                    <a:pt x="49" y="18"/>
                    <a:pt x="48" y="19"/>
                    <a:pt x="48" y="22"/>
                  </a:cubicBezTo>
                  <a:cubicBezTo>
                    <a:pt x="48" y="24"/>
                    <a:pt x="49" y="25"/>
                    <a:pt x="51" y="25"/>
                  </a:cubicBezTo>
                  <a:cubicBezTo>
                    <a:pt x="54" y="25"/>
                    <a:pt x="55" y="24"/>
                    <a:pt x="55" y="22"/>
                  </a:cubicBezTo>
                  <a:cubicBezTo>
                    <a:pt x="55" y="19"/>
                    <a:pt x="54" y="18"/>
                    <a:pt x="51" y="18"/>
                  </a:cubicBezTo>
                  <a:close/>
                  <a:moveTo>
                    <a:pt x="27" y="18"/>
                  </a:moveTo>
                  <a:cubicBezTo>
                    <a:pt x="19" y="18"/>
                    <a:pt x="12" y="24"/>
                    <a:pt x="12" y="33"/>
                  </a:cubicBezTo>
                  <a:cubicBezTo>
                    <a:pt x="12" y="42"/>
                    <a:pt x="19" y="48"/>
                    <a:pt x="27" y="48"/>
                  </a:cubicBezTo>
                  <a:cubicBezTo>
                    <a:pt x="36" y="48"/>
                    <a:pt x="43" y="42"/>
                    <a:pt x="43" y="33"/>
                  </a:cubicBezTo>
                  <a:cubicBezTo>
                    <a:pt x="43" y="24"/>
                    <a:pt x="36" y="18"/>
                    <a:pt x="27" y="18"/>
                  </a:cubicBezTo>
                  <a:close/>
                  <a:moveTo>
                    <a:pt x="55" y="82"/>
                  </a:moveTo>
                  <a:cubicBezTo>
                    <a:pt x="55" y="67"/>
                    <a:pt x="47" y="57"/>
                    <a:pt x="38" y="5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8" y="57"/>
                    <a:pt x="0" y="66"/>
                    <a:pt x="0" y="82"/>
                  </a:cubicBezTo>
                  <a:cubicBezTo>
                    <a:pt x="20" y="90"/>
                    <a:pt x="38" y="89"/>
                    <a:pt x="55" y="82"/>
                  </a:cubicBezTo>
                  <a:close/>
                </a:path>
              </a:pathLst>
            </a:custGeom>
            <a:solidFill>
              <a:srgbClr val="41D9FF"/>
            </a:solidFill>
            <a:ln>
              <a:noFill/>
            </a:ln>
          </p:spPr>
          <p:txBody>
            <a:bodyPr vert="horz" wrap="square" lIns="121791" tIns="60896" rIns="121791" bIns="60896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4048598" y="1616689"/>
              <a:ext cx="1079826" cy="829072"/>
            </a:xfrm>
            <a:prstGeom prst="rect">
              <a:avLst/>
            </a:prstGeom>
            <a:ln w="53975">
              <a:noFill/>
            </a:ln>
          </p:spPr>
          <p:txBody>
            <a:bodyPr wrap="square" lIns="121791" tIns="60896" rIns="121791" bIns="60896">
              <a:spAutoFit/>
            </a:bodyPr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135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数据安全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17"/>
            </p:custDataLst>
          </p:nvPr>
        </p:nvSpPr>
        <p:spPr>
          <a:xfrm>
            <a:off x="0" y="2553335"/>
            <a:ext cx="3465180" cy="1863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上百种数据资产，传统厂商仅覆盖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30%-50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%</a:t>
            </a:r>
            <a:endParaRPr lang="en-US" altLang="zh-CN" sz="1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结构化数据（数据库、大数据）：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oracle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1000" b="1" dirty="0" err="1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mysql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1000" b="1" dirty="0" err="1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MSsql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db2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、达梦、金仓、南通、</a:t>
            </a:r>
            <a:r>
              <a:rPr lang="en-US" altLang="zh-CN" sz="1000" b="1" dirty="0" err="1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hbase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1000" b="1" dirty="0" err="1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mongdb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等</a:t>
            </a:r>
            <a:endParaRPr lang="en-US" altLang="zh-CN" sz="10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非结构化（文档）：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word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excel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pdf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、图片等</a:t>
            </a:r>
            <a:endParaRPr lang="en-US" altLang="zh-CN" sz="10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18"/>
            </p:custDataLst>
          </p:nvPr>
        </p:nvSpPr>
        <p:spPr>
          <a:xfrm>
            <a:off x="8844982" y="2416317"/>
            <a:ext cx="3142140" cy="1601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1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买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设备类似搞装修，没有统一指挥水管一对接，全是漏水。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数据安全设备：脱敏、加密、审计、运维、防火墙等</a:t>
            </a:r>
            <a:endParaRPr lang="en-US" altLang="zh-CN" sz="10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文档安全：终端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DLP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、邮件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DLP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1000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网络</a:t>
            </a:r>
            <a:r>
              <a:rPr lang="en-US" altLang="zh-CN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DLP</a:t>
            </a:r>
            <a:r>
              <a:rPr lang="zh-CN" altLang="en-US" sz="10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、文档管控等</a:t>
            </a:r>
            <a:endParaRPr lang="zh-CN" altLang="en-US" sz="1000" b="1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00" b="1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19"/>
            </p:custDataLst>
          </p:nvPr>
        </p:nvSpPr>
        <p:spPr>
          <a:xfrm>
            <a:off x="507682" y="5290611"/>
            <a:ext cx="48663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分类分级类似数据身份证，如果不登记，也不验证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就是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纸上谈兵。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20"/>
            </p:custDataLst>
          </p:nvPr>
        </p:nvSpPr>
        <p:spPr>
          <a:xfrm>
            <a:off x="7219951" y="5130165"/>
            <a:ext cx="4767172" cy="11544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1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海量数据中难抓溯源线索，安全官都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“打脸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更不用提如何应对风险，预警风险了。</a:t>
            </a:r>
            <a:endParaRPr lang="en-US" altLang="zh-CN" sz="1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5" name="矩形 44"/>
          <p:cNvSpPr/>
          <p:nvPr>
            <p:custDataLst>
              <p:tags r:id="rId21"/>
            </p:custDataLst>
          </p:nvPr>
        </p:nvSpPr>
        <p:spPr>
          <a:xfrm>
            <a:off x="1998345" y="1205865"/>
            <a:ext cx="836485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用户希望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</a:t>
            </a:r>
            <a:r>
              <a:rPr lang="zh-CN" altLang="en-US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打标→分析</a:t>
            </a:r>
            <a:r>
              <a:rPr lang="zh-CN" altLang="en-US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→研判→预警→管控→</a:t>
            </a:r>
            <a:r>
              <a:rPr lang="zh-CN" altLang="en-US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可视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一体化的数据安全指挥中心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22"/>
            </p:custDataLst>
          </p:nvPr>
        </p:nvSpPr>
        <p:spPr>
          <a:xfrm>
            <a:off x="497205" y="2046605"/>
            <a:ext cx="2713990" cy="453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数据范围</a:t>
            </a:r>
            <a:r>
              <a:rPr lang="zh-CN" altLang="en-US" sz="1600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考虑片面</a:t>
            </a:r>
            <a:endParaRPr lang="zh-CN" altLang="en-US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23"/>
            </p:custDataLst>
          </p:nvPr>
        </p:nvSpPr>
        <p:spPr>
          <a:xfrm>
            <a:off x="1768475" y="4834890"/>
            <a:ext cx="2171065" cy="453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分类分级</a:t>
            </a:r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落到纸面</a:t>
            </a:r>
            <a:endParaRPr lang="zh-CN" altLang="en-US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24"/>
            </p:custDataLst>
          </p:nvPr>
        </p:nvSpPr>
        <p:spPr>
          <a:xfrm>
            <a:off x="7717790" y="4869815"/>
            <a:ext cx="2171065" cy="453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分析溯源</a:t>
            </a:r>
            <a:r>
              <a:rPr lang="zh-CN" altLang="en-US" sz="1600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全靠打脸</a:t>
            </a:r>
            <a:endParaRPr lang="zh-CN" altLang="en-US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>
            <p:custDataLst>
              <p:tags r:id="rId25"/>
            </p:custDataLst>
          </p:nvPr>
        </p:nvSpPr>
        <p:spPr>
          <a:xfrm>
            <a:off x="8922545" y="2051050"/>
            <a:ext cx="2171065" cy="453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数安设备</a:t>
            </a:r>
            <a:r>
              <a:rPr lang="zh-CN" altLang="en-US" sz="1600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各抒己见</a:t>
            </a:r>
            <a:endParaRPr lang="zh-CN" altLang="en-US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  <p:bldLst>
      <p:bldP spid="41" grpId="0"/>
      <p:bldP spid="42" grpId="0"/>
      <p:bldP spid="43" grpId="0"/>
      <p:bldP spid="44" grpId="0"/>
      <p:bldP spid="45" grpId="0"/>
      <p:bldP spid="47" grpId="0"/>
      <p:bldP spid="48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55" y="0"/>
            <a:ext cx="12177395" cy="922020"/>
            <a:chOff x="-9" y="0"/>
            <a:chExt cx="19177" cy="1452"/>
          </a:xfrm>
        </p:grpSpPr>
        <p:pic>
          <p:nvPicPr>
            <p:cNvPr id="3" name="图片 2" descr="组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110" cy="145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239" y="324"/>
              <a:ext cx="4739" cy="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</a:t>
              </a:r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产品</a:t>
              </a:r>
              <a:r>
                <a:rPr lang="zh-CN" altLang="en-US" sz="3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方案</a:t>
              </a:r>
              <a:r>
                <a:rPr lang="en-US" altLang="zh-CN" sz="3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</a:t>
              </a:r>
              <a:r>
                <a:rPr lang="zh-CN" altLang="en-US" sz="3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总</a:t>
              </a:r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览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38" name="直接连接符 137"/>
            <p:cNvCxnSpPr/>
            <p:nvPr>
              <p:custDataLst>
                <p:tags r:id="rId4"/>
              </p:custDataLst>
            </p:nvPr>
          </p:nvCxnSpPr>
          <p:spPr>
            <a:xfrm>
              <a:off x="-9" y="1452"/>
              <a:ext cx="19177" cy="0"/>
            </a:xfrm>
            <a:prstGeom prst="line">
              <a:avLst/>
            </a:prstGeom>
            <a:ln w="31750">
              <a:gradFill flip="none" rotWithShape="1">
                <a:gsLst>
                  <a:gs pos="5000">
                    <a:srgbClr val="004391"/>
                  </a:gs>
                  <a:gs pos="100000">
                    <a:schemeClr val="bg1">
                      <a:alpha val="0"/>
                    </a:schemeClr>
                  </a:gs>
                </a:gsLst>
                <a:lin ang="270000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Shape 2129"/>
          <p:cNvSpPr txBox="1"/>
          <p:nvPr>
            <p:custDataLst>
              <p:tags r:id="rId5"/>
            </p:custDataLst>
          </p:nvPr>
        </p:nvSpPr>
        <p:spPr>
          <a:xfrm>
            <a:off x="2125297" y="912968"/>
            <a:ext cx="7642225" cy="94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3765">
              <a:buSzPts val="3600"/>
              <a:defRPr/>
            </a:pPr>
            <a:endParaRPr lang="en-US" altLang="zh-CN" b="1" spc="15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Light" panose="00000400000000000000"/>
              <a:sym typeface="Montserrat Black" panose="00000A00000000000000"/>
            </a:endParaRPr>
          </a:p>
          <a:p>
            <a:pPr algn="ctr" defTabSz="913765">
              <a:buSzPts val="3600"/>
              <a:defRPr/>
            </a:pPr>
            <a:r>
              <a:rPr lang="zh-CN" altLang="en-US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 Light" panose="00000400000000000000"/>
                <a:sym typeface="Montserrat Black" panose="00000A00000000000000"/>
              </a:rPr>
              <a:t>平台覆盖</a:t>
            </a:r>
            <a:r>
              <a:rPr lang="zh-CN" altLang="en-US" b="1" spc="150" dirty="0" smtClean="0">
                <a:solidFill>
                  <a:srgbClr val="41D9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 Light" panose="00000400000000000000"/>
                <a:sym typeface="Montserrat Black" panose="00000A00000000000000"/>
              </a:rPr>
              <a:t>数据库、大数据、文档、图片</a:t>
            </a:r>
            <a:r>
              <a:rPr lang="zh-CN" altLang="en-US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 Light" panose="00000400000000000000"/>
                <a:sym typeface="Montserrat Black" panose="00000A00000000000000"/>
              </a:rPr>
              <a:t>等全数据资产</a:t>
            </a:r>
            <a:endParaRPr lang="en-US" altLang="zh-CN" b="1" spc="15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Light" panose="00000400000000000000"/>
              <a:sym typeface="Montserrat Black" panose="00000A00000000000000"/>
            </a:endParaRPr>
          </a:p>
          <a:p>
            <a:pPr algn="ctr" defTabSz="913765">
              <a:buSzPts val="3600"/>
              <a:defRPr/>
            </a:pPr>
            <a:r>
              <a:rPr lang="zh-CN" altLang="en-US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 Light" panose="00000400000000000000"/>
                <a:sym typeface="Montserrat Black" panose="00000A00000000000000"/>
              </a:rPr>
              <a:t>友商仅能解决</a:t>
            </a:r>
            <a:r>
              <a:rPr lang="en-US" altLang="zh-CN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 Light" panose="00000400000000000000"/>
                <a:sym typeface="Montserrat Black" panose="00000A00000000000000"/>
              </a:rPr>
              <a:t>30%</a:t>
            </a:r>
            <a:r>
              <a:rPr lang="zh-CN" altLang="en-US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 Light" panose="00000400000000000000"/>
                <a:sym typeface="Montserrat Black" panose="00000A00000000000000"/>
              </a:rPr>
              <a:t>数据安全问题！</a:t>
            </a:r>
            <a:endParaRPr lang="zh-CN" altLang="en-US" b="1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Light" panose="00000400000000000000"/>
              <a:sym typeface="Montserrat Black" panose="00000A00000000000000"/>
            </a:endParaRPr>
          </a:p>
        </p:txBody>
      </p:sp>
      <p:sp>
        <p:nvSpPr>
          <p:cNvPr id="163" name="Freeform 8"/>
          <p:cNvSpPr/>
          <p:nvPr>
            <p:custDataLst>
              <p:tags r:id="rId6"/>
            </p:custDataLst>
          </p:nvPr>
        </p:nvSpPr>
        <p:spPr bwMode="auto">
          <a:xfrm>
            <a:off x="4711971" y="2084027"/>
            <a:ext cx="1237615" cy="1521460"/>
          </a:xfrm>
          <a:custGeom>
            <a:avLst/>
            <a:gdLst/>
            <a:ahLst/>
            <a:cxnLst>
              <a:cxn ang="0">
                <a:pos x="3" y="110"/>
              </a:cxn>
              <a:cxn ang="0">
                <a:pos x="247" y="0"/>
              </a:cxn>
              <a:cxn ang="0">
                <a:pos x="247" y="303"/>
              </a:cxn>
              <a:cxn ang="0">
                <a:pos x="21" y="303"/>
              </a:cxn>
              <a:cxn ang="0">
                <a:pos x="3" y="110"/>
              </a:cxn>
            </a:cxnLst>
            <a:rect l="0" t="0" r="r" b="b"/>
            <a:pathLst>
              <a:path w="247" h="303">
                <a:moveTo>
                  <a:pt x="3" y="110"/>
                </a:moveTo>
                <a:cubicBezTo>
                  <a:pt x="103" y="89"/>
                  <a:pt x="184" y="52"/>
                  <a:pt x="247" y="0"/>
                </a:cubicBezTo>
                <a:cubicBezTo>
                  <a:pt x="247" y="303"/>
                  <a:pt x="247" y="303"/>
                  <a:pt x="247" y="303"/>
                </a:cubicBezTo>
                <a:cubicBezTo>
                  <a:pt x="21" y="303"/>
                  <a:pt x="21" y="303"/>
                  <a:pt x="21" y="303"/>
                </a:cubicBezTo>
                <a:cubicBezTo>
                  <a:pt x="5" y="245"/>
                  <a:pt x="0" y="180"/>
                  <a:pt x="3" y="11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71359" tIns="85679" rIns="171359" bIns="8567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oto Sans CJK DemiLight" panose="020B0400000000000000" charset="-122"/>
              <a:ea typeface="Noto Sans CJK DemiLight" panose="020B0400000000000000" charset="-122"/>
              <a:cs typeface="+mn-ea"/>
              <a:sym typeface="+mn-lt"/>
            </a:endParaRPr>
          </a:p>
        </p:txBody>
      </p:sp>
      <p:sp>
        <p:nvSpPr>
          <p:cNvPr id="165" name="Freeform 9"/>
          <p:cNvSpPr/>
          <p:nvPr>
            <p:custDataLst>
              <p:tags r:id="rId7"/>
            </p:custDataLst>
          </p:nvPr>
        </p:nvSpPr>
        <p:spPr bwMode="auto">
          <a:xfrm>
            <a:off x="6030231" y="2079582"/>
            <a:ext cx="1235710" cy="1525905"/>
          </a:xfrm>
          <a:custGeom>
            <a:avLst/>
            <a:gdLst/>
            <a:ahLst/>
            <a:cxnLst>
              <a:cxn ang="0">
                <a:pos x="220" y="304"/>
              </a:cxn>
              <a:cxn ang="0">
                <a:pos x="0" y="304"/>
              </a:cxn>
              <a:cxn ang="0">
                <a:pos x="0" y="0"/>
              </a:cxn>
              <a:cxn ang="0">
                <a:pos x="246" y="111"/>
              </a:cxn>
              <a:cxn ang="0">
                <a:pos x="220" y="304"/>
              </a:cxn>
            </a:cxnLst>
            <a:rect l="0" t="0" r="r" b="b"/>
            <a:pathLst>
              <a:path w="246" h="304">
                <a:moveTo>
                  <a:pt x="220" y="304"/>
                </a:moveTo>
                <a:cubicBezTo>
                  <a:pt x="0" y="304"/>
                  <a:pt x="0" y="304"/>
                  <a:pt x="0" y="304"/>
                </a:cubicBezTo>
                <a:cubicBezTo>
                  <a:pt x="0" y="0"/>
                  <a:pt x="0" y="0"/>
                  <a:pt x="0" y="0"/>
                </a:cubicBezTo>
                <a:cubicBezTo>
                  <a:pt x="76" y="56"/>
                  <a:pt x="158" y="93"/>
                  <a:pt x="246" y="111"/>
                </a:cubicBezTo>
                <a:cubicBezTo>
                  <a:pt x="243" y="183"/>
                  <a:pt x="235" y="247"/>
                  <a:pt x="220" y="30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71359" tIns="85679" rIns="171359" bIns="8567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oto Sans CJK DemiLight" panose="020B0400000000000000" charset="-122"/>
              <a:ea typeface="Noto Sans CJK DemiLight" panose="020B0400000000000000" charset="-122"/>
              <a:cs typeface="+mn-ea"/>
              <a:sym typeface="+mn-lt"/>
            </a:endParaRPr>
          </a:p>
        </p:txBody>
      </p:sp>
      <p:sp>
        <p:nvSpPr>
          <p:cNvPr id="167" name="Freeform 11"/>
          <p:cNvSpPr/>
          <p:nvPr>
            <p:custDataLst>
              <p:tags r:id="rId8"/>
            </p:custDataLst>
          </p:nvPr>
        </p:nvSpPr>
        <p:spPr bwMode="auto">
          <a:xfrm>
            <a:off x="4840876" y="3689942"/>
            <a:ext cx="1108710" cy="1365250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221" y="272"/>
              </a:cxn>
              <a:cxn ang="0">
                <a:pos x="0" y="0"/>
              </a:cxn>
              <a:cxn ang="0">
                <a:pos x="221" y="0"/>
              </a:cxn>
            </a:cxnLst>
            <a:rect l="0" t="0" r="r" b="b"/>
            <a:pathLst>
              <a:path w="221" h="272">
                <a:moveTo>
                  <a:pt x="221" y="0"/>
                </a:moveTo>
                <a:cubicBezTo>
                  <a:pt x="221" y="272"/>
                  <a:pt x="221" y="272"/>
                  <a:pt x="221" y="272"/>
                </a:cubicBezTo>
                <a:cubicBezTo>
                  <a:pt x="108" y="207"/>
                  <a:pt x="34" y="116"/>
                  <a:pt x="0" y="0"/>
                </a:cubicBezTo>
                <a:lnTo>
                  <a:pt x="22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71359" tIns="85679" rIns="171359" bIns="8567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oto Sans CJK DemiLight" panose="020B0400000000000000" charset="-122"/>
              <a:ea typeface="Noto Sans CJK DemiLight" panose="020B0400000000000000" charset="-122"/>
              <a:cs typeface="+mn-ea"/>
              <a:sym typeface="+mn-lt"/>
            </a:endParaRPr>
          </a:p>
        </p:txBody>
      </p:sp>
      <p:sp>
        <p:nvSpPr>
          <p:cNvPr id="169" name="Freeform 10"/>
          <p:cNvSpPr/>
          <p:nvPr>
            <p:custDataLst>
              <p:tags r:id="rId9"/>
            </p:custDataLst>
          </p:nvPr>
        </p:nvSpPr>
        <p:spPr bwMode="auto">
          <a:xfrm>
            <a:off x="6030231" y="3689942"/>
            <a:ext cx="1085215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" y="0"/>
              </a:cxn>
              <a:cxn ang="0">
                <a:pos x="0" y="273"/>
              </a:cxn>
              <a:cxn ang="0">
                <a:pos x="0" y="0"/>
              </a:cxn>
            </a:cxnLst>
            <a:rect l="0" t="0" r="r" b="b"/>
            <a:pathLst>
              <a:path w="216" h="273">
                <a:moveTo>
                  <a:pt x="0" y="0"/>
                </a:moveTo>
                <a:cubicBezTo>
                  <a:pt x="216" y="0"/>
                  <a:pt x="216" y="0"/>
                  <a:pt x="216" y="0"/>
                </a:cubicBezTo>
                <a:cubicBezTo>
                  <a:pt x="178" y="134"/>
                  <a:pt x="106" y="225"/>
                  <a:pt x="0" y="2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71359" tIns="85679" rIns="171359" bIns="8567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oto Sans CJK DemiLight" panose="020B0400000000000000" charset="-122"/>
              <a:ea typeface="Noto Sans CJK DemiLight" panose="020B0400000000000000" charset="-122"/>
              <a:cs typeface="+mn-ea"/>
              <a:sym typeface="+mn-lt"/>
            </a:endParaRPr>
          </a:p>
        </p:txBody>
      </p:sp>
      <p:cxnSp>
        <p:nvCxnSpPr>
          <p:cNvPr id="171" name="Straight Connector 37"/>
          <p:cNvCxnSpPr/>
          <p:nvPr>
            <p:custDataLst>
              <p:tags r:id="rId10"/>
            </p:custDataLst>
          </p:nvPr>
        </p:nvCxnSpPr>
        <p:spPr>
          <a:xfrm flipH="1">
            <a:off x="4963431" y="4601167"/>
            <a:ext cx="318770" cy="288290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72" name="Straight Connector 38"/>
          <p:cNvCxnSpPr/>
          <p:nvPr>
            <p:custDataLst>
              <p:tags r:id="rId11"/>
            </p:custDataLst>
          </p:nvPr>
        </p:nvCxnSpPr>
        <p:spPr>
          <a:xfrm flipH="1" flipV="1">
            <a:off x="4052206" y="4891362"/>
            <a:ext cx="911225" cy="1905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73" name="Straight Connector 40"/>
          <p:cNvCxnSpPr/>
          <p:nvPr>
            <p:custDataLst>
              <p:tags r:id="rId12"/>
            </p:custDataLst>
          </p:nvPr>
        </p:nvCxnSpPr>
        <p:spPr>
          <a:xfrm>
            <a:off x="6700791" y="4601802"/>
            <a:ext cx="318770" cy="288925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74" name="Straight Connector 41"/>
          <p:cNvCxnSpPr/>
          <p:nvPr>
            <p:custDataLst>
              <p:tags r:id="rId13"/>
            </p:custDataLst>
          </p:nvPr>
        </p:nvCxnSpPr>
        <p:spPr>
          <a:xfrm>
            <a:off x="7019561" y="4891997"/>
            <a:ext cx="1096010" cy="0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75" name="Straight Connector 43"/>
          <p:cNvCxnSpPr/>
          <p:nvPr>
            <p:custDataLst>
              <p:tags r:id="rId14"/>
            </p:custDataLst>
          </p:nvPr>
        </p:nvCxnSpPr>
        <p:spPr>
          <a:xfrm flipH="1" flipV="1">
            <a:off x="4831351" y="2178007"/>
            <a:ext cx="318770" cy="288290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76" name="Straight Connector 44"/>
          <p:cNvCxnSpPr/>
          <p:nvPr>
            <p:custDataLst>
              <p:tags r:id="rId15"/>
            </p:custDataLst>
          </p:nvPr>
        </p:nvCxnSpPr>
        <p:spPr>
          <a:xfrm flipH="1" flipV="1">
            <a:off x="3772806" y="2172292"/>
            <a:ext cx="1058545" cy="1905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77" name="Straight Connector 46"/>
          <p:cNvCxnSpPr/>
          <p:nvPr>
            <p:custDataLst>
              <p:tags r:id="rId16"/>
            </p:custDataLst>
          </p:nvPr>
        </p:nvCxnSpPr>
        <p:spPr>
          <a:xfrm flipV="1">
            <a:off x="6836046" y="2176737"/>
            <a:ext cx="318770" cy="288925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78" name="Straight Connector 47"/>
          <p:cNvCxnSpPr/>
          <p:nvPr>
            <p:custDataLst>
              <p:tags r:id="rId17"/>
            </p:custDataLst>
          </p:nvPr>
        </p:nvCxnSpPr>
        <p:spPr>
          <a:xfrm flipV="1">
            <a:off x="7154816" y="2175467"/>
            <a:ext cx="1096010" cy="0"/>
          </a:xfrm>
          <a:prstGeom prst="line">
            <a:avLst/>
          </a:prstGeom>
          <a:noFill/>
          <a:ln w="19050" cap="rnd" cmpd="sng" algn="ctr">
            <a:solidFill>
              <a:srgbClr val="194FBC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79" name="object 24"/>
          <p:cNvSpPr txBox="1"/>
          <p:nvPr>
            <p:custDataLst>
              <p:tags r:id="rId18"/>
            </p:custDataLst>
          </p:nvPr>
        </p:nvSpPr>
        <p:spPr>
          <a:xfrm>
            <a:off x="1536333" y="2409707"/>
            <a:ext cx="2460625" cy="10280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数据安全集中管控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数据安全态势感知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数据安全流向分析</a:t>
            </a:r>
            <a:endParaRPr lang="en-US" altLang="zh-CN" sz="1200" spc="-5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数据安全流转管控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0" name="object 24"/>
          <p:cNvSpPr txBox="1"/>
          <p:nvPr>
            <p:custDataLst>
              <p:tags r:id="rId19"/>
            </p:custDataLst>
          </p:nvPr>
        </p:nvSpPr>
        <p:spPr>
          <a:xfrm>
            <a:off x="8349150" y="2464020"/>
            <a:ext cx="2460625" cy="14344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数据资产梳理服务</a:t>
            </a: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数据分类分级服务</a:t>
            </a: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数据安全评估服务</a:t>
            </a: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数据跨境安全评估服务</a:t>
            </a: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数据安全法律法规评估服务</a:t>
            </a: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数据安全制度设计服务</a:t>
            </a: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1" name="object 24"/>
          <p:cNvSpPr txBox="1"/>
          <p:nvPr>
            <p:custDataLst>
              <p:tags r:id="rId20"/>
            </p:custDataLst>
          </p:nvPr>
        </p:nvSpPr>
        <p:spPr>
          <a:xfrm>
            <a:off x="1604795" y="4908851"/>
            <a:ext cx="1821548" cy="16929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全数据资产梳理系统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数据库静脱系统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数据动态脱敏系统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数据运维管控系统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数据库加密系统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2" name="object 24"/>
          <p:cNvSpPr txBox="1"/>
          <p:nvPr>
            <p:custDataLst>
              <p:tags r:id="rId21"/>
            </p:custDataLst>
          </p:nvPr>
        </p:nvSpPr>
        <p:spPr>
          <a:xfrm>
            <a:off x="8343836" y="4813966"/>
            <a:ext cx="2460625" cy="16370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全数据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资产梳理系统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数据脱敏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数据库加密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数据库防火墙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0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数据库审计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数据运</a:t>
            </a:r>
            <a:r>
              <a:rPr lang="zh-CN" altLang="en-US" sz="1200" spc="-5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维防护系统</a:t>
            </a:r>
            <a:endParaRPr lang="zh-CN" altLang="en-US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en-US" altLang="zh-CN" sz="1200" spc="-5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API</a:t>
            </a:r>
            <a:r>
              <a:rPr lang="zh-CN" altLang="en-US" sz="1200" spc="-5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数据审计系统</a:t>
            </a:r>
            <a:endParaRPr lang="en-US" altLang="zh-CN" sz="1200" spc="-5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4785" indent="-172720"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spc="-5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数据防泄漏</a:t>
            </a:r>
            <a:endParaRPr lang="en-US" altLang="zh-CN" sz="1200" spc="-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3" name="矩形 182"/>
          <p:cNvSpPr/>
          <p:nvPr>
            <p:custDataLst>
              <p:tags r:id="rId22"/>
            </p:custDataLst>
          </p:nvPr>
        </p:nvSpPr>
        <p:spPr>
          <a:xfrm>
            <a:off x="1637933" y="4441602"/>
            <a:ext cx="2120207" cy="38888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单品（</a:t>
            </a:r>
            <a:r>
              <a:rPr lang="en-US" altLang="zh-CN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种）</a:t>
            </a:r>
            <a:endParaRPr lang="zh-CN" altLang="en-US" b="1" kern="0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" name="矩形 183"/>
          <p:cNvSpPr/>
          <p:nvPr>
            <p:custDataLst>
              <p:tags r:id="rId23"/>
            </p:custDataLst>
          </p:nvPr>
        </p:nvSpPr>
        <p:spPr>
          <a:xfrm>
            <a:off x="1536333" y="1983620"/>
            <a:ext cx="2120207" cy="38888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1D9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平台（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1D9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 kern="0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1D9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41D9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5" name="矩形 184"/>
          <p:cNvSpPr/>
          <p:nvPr>
            <p:custDataLst>
              <p:tags r:id="rId24"/>
            </p:custDataLst>
          </p:nvPr>
        </p:nvSpPr>
        <p:spPr>
          <a:xfrm>
            <a:off x="8343836" y="4393711"/>
            <a:ext cx="2120207" cy="38888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b="1" kern="0" dirty="0" err="1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saas</a:t>
            </a:r>
            <a:r>
              <a:rPr lang="zh-CN" altLang="en-US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化（</a:t>
            </a:r>
            <a:r>
              <a:rPr lang="en-US" altLang="zh-CN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种）</a:t>
            </a:r>
            <a:endParaRPr lang="zh-CN" altLang="en-US" b="1" kern="0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6" name="矩形 185"/>
          <p:cNvSpPr/>
          <p:nvPr>
            <p:custDataLst>
              <p:tags r:id="rId25"/>
            </p:custDataLst>
          </p:nvPr>
        </p:nvSpPr>
        <p:spPr>
          <a:xfrm>
            <a:off x="8343836" y="1978657"/>
            <a:ext cx="2120207" cy="38888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咨询（</a:t>
            </a:r>
            <a:r>
              <a:rPr lang="en-US" altLang="zh-CN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kern="0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项）</a:t>
            </a:r>
            <a:endParaRPr lang="zh-CN" altLang="en-US" b="1" kern="0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9" name="椭圆 188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5471160" y="2973070"/>
            <a:ext cx="1049020" cy="1032510"/>
          </a:xfrm>
          <a:prstGeom prst="ellipse">
            <a:avLst/>
          </a:prstGeom>
          <a:solidFill>
            <a:schemeClr val="bg1">
              <a:alpha val="87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 w="0"/>
                <a:solidFill>
                  <a:srgbClr val="0013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全数据安全</a:t>
            </a:r>
            <a:endParaRPr kumimoji="0" lang="zh-CN" altLang="en-US" sz="1400" b="1" i="0" u="none" strike="noStrike" kern="0" cap="none" spc="0" normalizeH="0" baseline="0" noProof="0" dirty="0" smtClean="0">
              <a:ln w="0"/>
              <a:solidFill>
                <a:srgbClr val="0013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0" name="文本框 189"/>
          <p:cNvSpPr txBox="1"/>
          <p:nvPr>
            <p:custDataLst>
              <p:tags r:id="rId27"/>
            </p:custDataLst>
          </p:nvPr>
        </p:nvSpPr>
        <p:spPr>
          <a:xfrm>
            <a:off x="6161405" y="2513965"/>
            <a:ext cx="1123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CN" altLang="en-US" sz="14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4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  <a:r>
              <a:rPr lang="zh-CN" altLang="en-US" sz="1400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交付</a:t>
            </a:r>
            <a:endParaRPr lang="zh-CN" altLang="en-US" sz="1400" b="1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文本框 190"/>
          <p:cNvSpPr txBox="1"/>
          <p:nvPr>
            <p:custDataLst>
              <p:tags r:id="rId28"/>
            </p:custDataLst>
          </p:nvPr>
        </p:nvSpPr>
        <p:spPr>
          <a:xfrm>
            <a:off x="4917483" y="2639599"/>
            <a:ext cx="11325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CN" altLang="en-US" sz="1400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软件交付</a:t>
            </a:r>
            <a:endParaRPr lang="zh-CN" altLang="en-US" sz="1400" b="1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文本框 191"/>
          <p:cNvSpPr txBox="1"/>
          <p:nvPr>
            <p:custDataLst>
              <p:tags r:id="rId29"/>
            </p:custDataLst>
          </p:nvPr>
        </p:nvSpPr>
        <p:spPr>
          <a:xfrm>
            <a:off x="5066936" y="3996821"/>
            <a:ext cx="11325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CN" altLang="en-US" sz="1400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软硬交付</a:t>
            </a:r>
            <a:endParaRPr lang="zh-CN" altLang="en-US" sz="1400" b="1" dirty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文本框 192"/>
          <p:cNvSpPr txBox="1"/>
          <p:nvPr>
            <p:custDataLst>
              <p:tags r:id="rId30"/>
            </p:custDataLst>
          </p:nvPr>
        </p:nvSpPr>
        <p:spPr>
          <a:xfrm>
            <a:off x="6043932" y="3995063"/>
            <a:ext cx="113320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软件交付</a:t>
            </a:r>
            <a:endParaRPr lang="zh-CN" altLang="en-US" sz="14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>
            <p:custDataLst>
              <p:tags r:id="rId31"/>
            </p:custDataLst>
          </p:nvPr>
        </p:nvSpPr>
        <p:spPr>
          <a:xfrm>
            <a:off x="3182620" y="4900930"/>
            <a:ext cx="1981200" cy="16541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数据防泄漏系统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数据环境安全保护系统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数据库防火墙系统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数据库审计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系统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spcBef>
                <a:spcPts val="145"/>
              </a:spcBef>
              <a:buClr>
                <a:srgbClr val="00B5EB"/>
              </a:buClr>
              <a:buFont typeface="Wingdings" panose="05000000000000000000" charset="0"/>
              <a:buChar char="n"/>
              <a:tabLst>
                <a:tab pos="185420" algn="l"/>
              </a:tabLst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API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数据审计系统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7" name="文本框 196"/>
          <p:cNvSpPr txBox="1"/>
          <p:nvPr>
            <p:custDataLst>
              <p:tags r:id="rId32"/>
            </p:custDataLst>
          </p:nvPr>
        </p:nvSpPr>
        <p:spPr>
          <a:xfrm>
            <a:off x="9703794" y="5113751"/>
            <a:ext cx="19179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天翼云</a:t>
            </a:r>
            <a:endParaRPr lang="en-US" altLang="zh-CN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独家合作</a:t>
            </a:r>
            <a:endParaRPr lang="en-US" altLang="zh-CN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友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商非真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SAAS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8" name="文本框 197"/>
          <p:cNvSpPr txBox="1"/>
          <p:nvPr>
            <p:custDataLst>
              <p:tags r:id="rId33"/>
            </p:custDataLst>
          </p:nvPr>
        </p:nvSpPr>
        <p:spPr>
          <a:xfrm>
            <a:off x="10315085" y="2519017"/>
            <a:ext cx="17880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首创</a:t>
            </a:r>
            <a:endParaRPr lang="en-US" altLang="zh-CN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可视化服务</a:t>
            </a:r>
            <a:endParaRPr lang="en-US" altLang="zh-CN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友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Word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交付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1" name="文本框 200"/>
          <p:cNvSpPr txBox="1"/>
          <p:nvPr>
            <p:custDataLst>
              <p:tags r:id="rId34"/>
            </p:custDataLst>
          </p:nvPr>
        </p:nvSpPr>
        <p:spPr>
          <a:xfrm>
            <a:off x="177800" y="2385060"/>
            <a:ext cx="1358265" cy="1611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</a:t>
            </a:r>
            <a:r>
              <a:rPr lang="en-US" altLang="zh-CN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个百万级平台合同</a:t>
            </a:r>
            <a:endParaRPr lang="en-US" altLang="zh-CN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友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1-5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2" name="文本框 201"/>
          <p:cNvSpPr txBox="1"/>
          <p:nvPr>
            <p:custDataLst>
              <p:tags r:id="rId35"/>
            </p:custDataLst>
          </p:nvPr>
        </p:nvSpPr>
        <p:spPr>
          <a:xfrm>
            <a:off x="266986" y="5143930"/>
            <a:ext cx="135824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全面覆盖</a:t>
            </a:r>
            <a:endParaRPr lang="en-US" altLang="zh-CN" sz="1600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友商覆盖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30%-50%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5" y="0"/>
            <a:ext cx="12177395" cy="922058"/>
            <a:chOff x="-9" y="0"/>
            <a:chExt cx="19177" cy="1452"/>
          </a:xfrm>
        </p:grpSpPr>
        <p:pic>
          <p:nvPicPr>
            <p:cNvPr id="3" name="图片 2" descr="组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110" cy="145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259" y="324"/>
              <a:ext cx="8291" cy="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3.</a:t>
              </a:r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产品方案</a:t>
              </a:r>
              <a:r>
                <a:rPr lang="en-US" altLang="zh-CN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</a:t>
              </a:r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数据安全平台全景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38" name="直接连接符 137"/>
            <p:cNvCxnSpPr/>
            <p:nvPr>
              <p:custDataLst>
                <p:tags r:id="rId4"/>
              </p:custDataLst>
            </p:nvPr>
          </p:nvCxnSpPr>
          <p:spPr>
            <a:xfrm>
              <a:off x="-9" y="1452"/>
              <a:ext cx="19177" cy="0"/>
            </a:xfrm>
            <a:prstGeom prst="line">
              <a:avLst/>
            </a:prstGeom>
            <a:ln w="31750">
              <a:gradFill flip="none" rotWithShape="1">
                <a:gsLst>
                  <a:gs pos="5000">
                    <a:srgbClr val="004391"/>
                  </a:gs>
                  <a:gs pos="100000">
                    <a:schemeClr val="bg1">
                      <a:alpha val="0"/>
                    </a:schemeClr>
                  </a:gs>
                </a:gsLst>
                <a:lin ang="270000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0" y="964604"/>
            <a:ext cx="12176360" cy="58314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5" y="0"/>
            <a:ext cx="12177395" cy="922058"/>
            <a:chOff x="-9" y="0"/>
            <a:chExt cx="19177" cy="1452"/>
          </a:xfrm>
        </p:grpSpPr>
        <p:pic>
          <p:nvPicPr>
            <p:cNvPr id="3" name="图片 2" descr="组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110" cy="1452"/>
            </a:xfrm>
            <a:prstGeom prst="rect">
              <a:avLst/>
            </a:prstGeom>
          </p:spPr>
        </p:pic>
        <p:cxnSp>
          <p:nvCxnSpPr>
            <p:cNvPr id="138" name="直接连接符 137"/>
            <p:cNvCxnSpPr/>
            <p:nvPr>
              <p:custDataLst>
                <p:tags r:id="rId3"/>
              </p:custDataLst>
            </p:nvPr>
          </p:nvCxnSpPr>
          <p:spPr>
            <a:xfrm>
              <a:off x="-9" y="1452"/>
              <a:ext cx="19177" cy="0"/>
            </a:xfrm>
            <a:prstGeom prst="line">
              <a:avLst/>
            </a:prstGeom>
            <a:ln w="31750">
              <a:gradFill flip="none" rotWithShape="1">
                <a:gsLst>
                  <a:gs pos="5000">
                    <a:srgbClr val="004391"/>
                  </a:gs>
                  <a:gs pos="100000">
                    <a:schemeClr val="bg1">
                      <a:alpha val="0"/>
                    </a:schemeClr>
                  </a:gs>
                </a:gsLst>
                <a:lin ang="270000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172245" y="205748"/>
            <a:ext cx="25977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产品方案</a:t>
            </a:r>
            <a:r>
              <a:rPr lang="en-US" altLang="zh-CN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22020" y="965494"/>
            <a:ext cx="10568940" cy="5892506"/>
            <a:chOff x="922020" y="965494"/>
            <a:chExt cx="10568940" cy="589250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0" y="965494"/>
              <a:ext cx="10568940" cy="589250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0737" y="965494"/>
              <a:ext cx="1576388" cy="5715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圆角矩形 138"/>
          <p:cNvSpPr/>
          <p:nvPr>
            <p:custDataLst>
              <p:tags r:id="rId1"/>
            </p:custDataLst>
          </p:nvPr>
        </p:nvSpPr>
        <p:spPr>
          <a:xfrm>
            <a:off x="252095" y="1626870"/>
            <a:ext cx="11693525" cy="3564255"/>
          </a:xfrm>
          <a:prstGeom prst="roundRect">
            <a:avLst>
              <a:gd name="adj" fmla="val 10850"/>
            </a:avLst>
          </a:prstGeom>
          <a:solidFill>
            <a:schemeClr val="bg1">
              <a:alpha val="9000"/>
            </a:schemeClr>
          </a:solidFill>
          <a:ln w="12700" cap="flat" cmpd="sng" algn="ctr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altLang="zh-CN" sz="1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65" y="0"/>
            <a:ext cx="12177395" cy="922058"/>
            <a:chOff x="-9" y="0"/>
            <a:chExt cx="19177" cy="1452"/>
          </a:xfrm>
        </p:grpSpPr>
        <p:pic>
          <p:nvPicPr>
            <p:cNvPr id="3" name="图片 2" descr="组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110" cy="145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59" y="324"/>
              <a:ext cx="3229" cy="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6.</a:t>
              </a:r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市场潜力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38" name="直接连接符 137"/>
            <p:cNvCxnSpPr/>
            <p:nvPr>
              <p:custDataLst>
                <p:tags r:id="rId5"/>
              </p:custDataLst>
            </p:nvPr>
          </p:nvCxnSpPr>
          <p:spPr>
            <a:xfrm>
              <a:off x="-9" y="1452"/>
              <a:ext cx="19177" cy="0"/>
            </a:xfrm>
            <a:prstGeom prst="line">
              <a:avLst/>
            </a:prstGeom>
            <a:ln w="31750">
              <a:gradFill flip="none" rotWithShape="1">
                <a:gsLst>
                  <a:gs pos="5000">
                    <a:srgbClr val="004391"/>
                  </a:gs>
                  <a:gs pos="100000">
                    <a:schemeClr val="bg1">
                      <a:alpha val="0"/>
                    </a:schemeClr>
                  </a:gs>
                </a:gsLst>
                <a:lin ang="270000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807942" y="1113347"/>
            <a:ext cx="167951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市场规模</a:t>
            </a:r>
            <a:endParaRPr lang="zh-CN" altLang="en-US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703451" y="3057843"/>
            <a:ext cx="167951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300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亿</a:t>
            </a:r>
            <a:endParaRPr lang="en-US" altLang="zh-CN" sz="4000" b="1" dirty="0" smtClean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185036" y="1113347"/>
            <a:ext cx="13542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群体</a:t>
            </a:r>
            <a:endParaRPr lang="zh-CN" altLang="en-US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6527601" y="1113347"/>
            <a:ext cx="13542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方案供应</a:t>
            </a:r>
            <a:endParaRPr lang="zh-CN" altLang="en-US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9691813" y="1113347"/>
            <a:ext cx="13542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增长逻辑</a:t>
            </a:r>
            <a:endParaRPr lang="zh-CN" altLang="en-US" b="1" dirty="0" smtClean="0">
              <a:solidFill>
                <a:srgbClr val="41D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576580" y="1857375"/>
            <a:ext cx="25711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政务：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家部委；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大数据局；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337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70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局）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电信：四大运营商，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32=128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省分公司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金融：五大银行、股份制、中小银行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能源：国网、南网、内蒙电力、五大发电集团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5798805" y="2826445"/>
            <a:ext cx="281179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S</a:t>
            </a:r>
            <a:r>
              <a:rPr lang="zh-CN" altLang="en-US" sz="1400" dirty="0" smtClean="0">
                <a:solidFill>
                  <a:schemeClr val="bg1"/>
                </a:solidFill>
              </a:rPr>
              <a:t>级客户：合规单品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M</a:t>
            </a:r>
            <a:r>
              <a:rPr lang="zh-CN" altLang="en-US" sz="1400" dirty="0" smtClean="0">
                <a:solidFill>
                  <a:schemeClr val="bg1"/>
                </a:solidFill>
              </a:rPr>
              <a:t>级客户：平台</a:t>
            </a:r>
            <a:r>
              <a:rPr lang="en-US" altLang="zh-CN" sz="1400" dirty="0" smtClean="0">
                <a:solidFill>
                  <a:schemeClr val="bg1"/>
                </a:solidFill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</a:rPr>
              <a:t>单品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G</a:t>
            </a:r>
            <a:r>
              <a:rPr lang="zh-CN" altLang="en-US" sz="1400" dirty="0" smtClean="0">
                <a:solidFill>
                  <a:schemeClr val="bg1"/>
                </a:solidFill>
              </a:rPr>
              <a:t>级客户：标准</a:t>
            </a:r>
            <a:r>
              <a:rPr lang="en-US" altLang="zh-CN" sz="1400" dirty="0" smtClean="0">
                <a:solidFill>
                  <a:schemeClr val="bg1"/>
                </a:solidFill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</a:rPr>
              <a:t>咨询</a:t>
            </a:r>
            <a:r>
              <a:rPr lang="en-US" altLang="zh-CN" sz="1400" dirty="0" smtClean="0">
                <a:solidFill>
                  <a:schemeClr val="bg1"/>
                </a:solidFill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</a:rPr>
              <a:t>平台</a:t>
            </a:r>
            <a:r>
              <a:rPr lang="en-US" altLang="zh-CN" sz="1400" dirty="0" smtClean="0">
                <a:solidFill>
                  <a:schemeClr val="bg1"/>
                </a:solidFill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</a:rPr>
              <a:t>单品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9001760" y="1916252"/>
            <a:ext cx="273431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网安</a:t>
            </a:r>
            <a:r>
              <a:rPr lang="en-US" altLang="zh-CN" sz="1400" dirty="0" smtClean="0">
                <a:solidFill>
                  <a:schemeClr val="bg1"/>
                </a:solidFill>
              </a:rPr>
              <a:t>-</a:t>
            </a:r>
            <a:r>
              <a:rPr lang="zh-CN" altLang="en-US" sz="1400" dirty="0" smtClean="0">
                <a:solidFill>
                  <a:schemeClr val="bg1"/>
                </a:solidFill>
              </a:rPr>
              <a:t>更新换代。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rgbClr val="41D9FF"/>
                </a:solidFill>
              </a:rPr>
              <a:t>数安</a:t>
            </a:r>
            <a:r>
              <a:rPr lang="en-US" altLang="zh-CN" sz="1400" dirty="0" smtClean="0">
                <a:solidFill>
                  <a:srgbClr val="41D9FF"/>
                </a:solidFill>
              </a:rPr>
              <a:t>-</a:t>
            </a:r>
            <a:r>
              <a:rPr lang="zh-CN" altLang="en-US" sz="1400" dirty="0" smtClean="0">
                <a:solidFill>
                  <a:srgbClr val="41D9FF"/>
                </a:solidFill>
              </a:rPr>
              <a:t>随数据量增长</a:t>
            </a:r>
            <a:endParaRPr lang="en-US" altLang="zh-CN" sz="1400" dirty="0" smtClean="0">
              <a:solidFill>
                <a:srgbClr val="41D9FF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bg1"/>
                </a:solidFill>
              </a:rPr>
              <a:t>举例：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bg1"/>
                </a:solidFill>
              </a:rPr>
              <a:t>某</a:t>
            </a:r>
            <a:r>
              <a:rPr lang="en-US" altLang="zh-CN" sz="1400" dirty="0" smtClean="0">
                <a:solidFill>
                  <a:schemeClr val="bg1"/>
                </a:solidFill>
              </a:rPr>
              <a:t>500</a:t>
            </a:r>
            <a:r>
              <a:rPr lang="zh-CN" altLang="en-US" sz="1400" dirty="0" smtClean="0">
                <a:solidFill>
                  <a:schemeClr val="bg1"/>
                </a:solidFill>
              </a:rPr>
              <a:t>强金融客户</a:t>
            </a:r>
            <a:r>
              <a:rPr lang="en-US" altLang="zh-CN" sz="1400" dirty="0" smtClean="0">
                <a:solidFill>
                  <a:schemeClr val="bg1"/>
                </a:solidFill>
              </a:rPr>
              <a:t>-</a:t>
            </a:r>
            <a:r>
              <a:rPr lang="zh-CN" altLang="en-US" sz="1400" dirty="0" smtClean="0">
                <a:solidFill>
                  <a:schemeClr val="bg1"/>
                </a:solidFill>
              </a:rPr>
              <a:t>单品售卖：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 algn="l"/>
            <a:r>
              <a:rPr lang="en-US" altLang="zh-CN" sz="1400" dirty="0" smtClean="0">
                <a:solidFill>
                  <a:schemeClr val="bg1"/>
                </a:solidFill>
              </a:rPr>
              <a:t>2019</a:t>
            </a:r>
            <a:r>
              <a:rPr lang="zh-CN" altLang="en-US" sz="1400" dirty="0" smtClean="0">
                <a:solidFill>
                  <a:schemeClr val="bg1"/>
                </a:solidFill>
              </a:rPr>
              <a:t>年 </a:t>
            </a:r>
            <a:r>
              <a:rPr lang="en-US" altLang="zh-CN" sz="1400" dirty="0" smtClean="0">
                <a:solidFill>
                  <a:schemeClr val="bg1"/>
                </a:solidFill>
              </a:rPr>
              <a:t>800</a:t>
            </a:r>
            <a:r>
              <a:rPr lang="zh-CN" altLang="en-US" sz="1400" dirty="0" smtClean="0">
                <a:solidFill>
                  <a:schemeClr val="bg1"/>
                </a:solidFill>
              </a:rPr>
              <a:t>套数据库     数审</a:t>
            </a:r>
            <a:r>
              <a:rPr lang="en-US" altLang="zh-CN" sz="1400" dirty="0" smtClean="0">
                <a:solidFill>
                  <a:schemeClr val="bg1"/>
                </a:solidFill>
              </a:rPr>
              <a:t>8</a:t>
            </a:r>
            <a:r>
              <a:rPr lang="zh-CN" altLang="en-US" sz="1400" dirty="0" smtClean="0">
                <a:solidFill>
                  <a:schemeClr val="bg1"/>
                </a:solidFill>
              </a:rPr>
              <a:t>台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 algn="l"/>
            <a:endParaRPr lang="en-US" altLang="zh-CN" sz="1400" dirty="0" smtClean="0">
              <a:solidFill>
                <a:schemeClr val="bg1"/>
              </a:solidFill>
            </a:endParaRPr>
          </a:p>
          <a:p>
            <a:pPr algn="l"/>
            <a:r>
              <a:rPr lang="en-US" altLang="zh-CN" sz="1400" dirty="0" smtClean="0">
                <a:solidFill>
                  <a:schemeClr val="bg1"/>
                </a:solidFill>
              </a:rPr>
              <a:t>2022</a:t>
            </a:r>
            <a:r>
              <a:rPr lang="zh-CN" altLang="en-US" sz="1400" dirty="0" smtClean="0">
                <a:solidFill>
                  <a:schemeClr val="bg1"/>
                </a:solidFill>
              </a:rPr>
              <a:t>年</a:t>
            </a:r>
            <a:r>
              <a:rPr lang="en-US" altLang="zh-CN" sz="1400" dirty="0" smtClean="0">
                <a:solidFill>
                  <a:srgbClr val="41D9FF"/>
                </a:solidFill>
              </a:rPr>
              <a:t>1500</a:t>
            </a:r>
            <a:r>
              <a:rPr lang="zh-CN" altLang="en-US" sz="1400" dirty="0" smtClean="0">
                <a:solidFill>
                  <a:schemeClr val="bg1"/>
                </a:solidFill>
              </a:rPr>
              <a:t>套数据库   数审</a:t>
            </a:r>
            <a:r>
              <a:rPr lang="en-US" altLang="zh-CN" sz="1400" dirty="0" smtClean="0">
                <a:solidFill>
                  <a:srgbClr val="41D9FF"/>
                </a:solidFill>
              </a:rPr>
              <a:t>15</a:t>
            </a:r>
            <a:r>
              <a:rPr lang="zh-CN" altLang="en-US" sz="1400" dirty="0" smtClean="0">
                <a:solidFill>
                  <a:schemeClr val="bg1"/>
                </a:solidFill>
              </a:rPr>
              <a:t>台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 algn="l"/>
            <a:endParaRPr lang="en-US" altLang="zh-CN" sz="1400" dirty="0">
              <a:solidFill>
                <a:schemeClr val="bg1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bg1"/>
                </a:solidFill>
              </a:rPr>
              <a:t>截止</a:t>
            </a:r>
            <a:r>
              <a:rPr lang="en-US" altLang="zh-CN" sz="1400" dirty="0" smtClean="0">
                <a:solidFill>
                  <a:schemeClr val="bg1"/>
                </a:solidFill>
              </a:rPr>
              <a:t>2022</a:t>
            </a:r>
            <a:r>
              <a:rPr lang="zh-CN" altLang="en-US" sz="1400" dirty="0" smtClean="0">
                <a:solidFill>
                  <a:schemeClr val="bg1"/>
                </a:solidFill>
              </a:rPr>
              <a:t>年底，此客户</a:t>
            </a:r>
            <a:r>
              <a:rPr lang="en-US" altLang="zh-CN" sz="1400" dirty="0" smtClean="0">
                <a:solidFill>
                  <a:schemeClr val="bg1"/>
                </a:solidFill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</a:rPr>
              <a:t>年采购</a:t>
            </a:r>
            <a:r>
              <a:rPr lang="en-US" altLang="zh-CN" sz="1400" dirty="0" smtClean="0">
                <a:solidFill>
                  <a:schemeClr val="bg1"/>
                </a:solidFill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</a:rPr>
              <a:t>种单品、</a:t>
            </a:r>
            <a:r>
              <a:rPr lang="en-US" altLang="zh-CN" sz="1400" dirty="0" smtClean="0">
                <a:solidFill>
                  <a:schemeClr val="bg1"/>
                </a:solidFill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</a:rPr>
              <a:t>种平台、</a:t>
            </a:r>
            <a:r>
              <a:rPr lang="en-US" altLang="zh-CN" sz="1400" dirty="0" smtClean="0">
                <a:solidFill>
                  <a:schemeClr val="bg1"/>
                </a:solidFill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</a:rPr>
              <a:t>项咨询服务，累计投入近</a:t>
            </a:r>
            <a:r>
              <a:rPr lang="en-US" altLang="zh-CN" sz="1400" dirty="0" smtClean="0">
                <a:solidFill>
                  <a:schemeClr val="bg1"/>
                </a:solidFill>
              </a:rPr>
              <a:t>500</a:t>
            </a:r>
            <a:r>
              <a:rPr lang="zh-CN" altLang="en-US" sz="1400" dirty="0" smtClean="0">
                <a:solidFill>
                  <a:schemeClr val="bg1"/>
                </a:solidFill>
              </a:rPr>
              <a:t>万。</a:t>
            </a:r>
            <a:endParaRPr lang="en-US" altLang="zh-CN" sz="1400" dirty="0" smtClean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14"/>
            </p:custDataLst>
          </p:nvPr>
        </p:nvSpPr>
        <p:spPr>
          <a:xfrm>
            <a:off x="4763135" y="5746750"/>
            <a:ext cx="737806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十六部委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关于促进数据安全产业发展的指导意见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出台保障措施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产业规模超过</a:t>
            </a:r>
            <a:r>
              <a:rPr lang="en-US" altLang="zh-CN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</a:t>
            </a:r>
            <a:r>
              <a:rPr lang="zh-CN" altLang="en-US" b="1" dirty="0">
                <a:solidFill>
                  <a:srgbClr val="41D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亿元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，年复合增长率超过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76523" y="5939909"/>
            <a:ext cx="390714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等级保护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体系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数据安全测评专项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4045429" y="5720354"/>
            <a:ext cx="839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&amp;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17" name="PA-3694fc3519a7faace3312184a94416c49451af37-0"/>
          <p:cNvSpPr/>
          <p:nvPr>
            <p:custDataLst>
              <p:tags r:id="rId17"/>
            </p:custDataLst>
          </p:nvPr>
        </p:nvSpPr>
        <p:spPr>
          <a:xfrm rot="16200000">
            <a:off x="5650865" y="3562350"/>
            <a:ext cx="522605" cy="3856990"/>
          </a:xfrm>
          <a:custGeom>
            <a:avLst/>
            <a:gdLst>
              <a:gd name="connsiteX0" fmla="*/ 0 w 1082348"/>
              <a:gd name="connsiteY0" fmla="*/ 86809 h 347237"/>
              <a:gd name="connsiteX1" fmla="*/ 727757 w 1082348"/>
              <a:gd name="connsiteY1" fmla="*/ 86809 h 347237"/>
              <a:gd name="connsiteX2" fmla="*/ 727757 w 1082348"/>
              <a:gd name="connsiteY2" fmla="*/ 0 h 347237"/>
              <a:gd name="connsiteX3" fmla="*/ 1082348 w 1082348"/>
              <a:gd name="connsiteY3" fmla="*/ 173619 h 347237"/>
              <a:gd name="connsiteX4" fmla="*/ 727757 w 1082348"/>
              <a:gd name="connsiteY4" fmla="*/ 347237 h 347237"/>
              <a:gd name="connsiteX5" fmla="*/ 727757 w 1082348"/>
              <a:gd name="connsiteY5" fmla="*/ 260428 h 347237"/>
              <a:gd name="connsiteX6" fmla="*/ 0 w 1082348"/>
              <a:gd name="connsiteY6" fmla="*/ 260428 h 347237"/>
              <a:gd name="connsiteX7" fmla="*/ 0 w 1082348"/>
              <a:gd name="connsiteY7" fmla="*/ 86809 h 347237"/>
              <a:gd name="connsiteX0-1" fmla="*/ 0 w 1082348"/>
              <a:gd name="connsiteY0-2" fmla="*/ 0 h 425528"/>
              <a:gd name="connsiteX1-3" fmla="*/ 727757 w 1082348"/>
              <a:gd name="connsiteY1-4" fmla="*/ 165100 h 425528"/>
              <a:gd name="connsiteX2-5" fmla="*/ 727757 w 1082348"/>
              <a:gd name="connsiteY2-6" fmla="*/ 78291 h 425528"/>
              <a:gd name="connsiteX3-7" fmla="*/ 1082348 w 1082348"/>
              <a:gd name="connsiteY3-8" fmla="*/ 251910 h 425528"/>
              <a:gd name="connsiteX4-9" fmla="*/ 727757 w 1082348"/>
              <a:gd name="connsiteY4-10" fmla="*/ 425528 h 425528"/>
              <a:gd name="connsiteX5-11" fmla="*/ 727757 w 1082348"/>
              <a:gd name="connsiteY5-12" fmla="*/ 338719 h 425528"/>
              <a:gd name="connsiteX6-13" fmla="*/ 0 w 1082348"/>
              <a:gd name="connsiteY6-14" fmla="*/ 338719 h 425528"/>
              <a:gd name="connsiteX7-15" fmla="*/ 0 w 1082348"/>
              <a:gd name="connsiteY7-16" fmla="*/ 0 h 425528"/>
              <a:gd name="connsiteX0-17" fmla="*/ 0 w 1082348"/>
              <a:gd name="connsiteY0-18" fmla="*/ 0 h 491119"/>
              <a:gd name="connsiteX1-19" fmla="*/ 727757 w 1082348"/>
              <a:gd name="connsiteY1-20" fmla="*/ 165100 h 491119"/>
              <a:gd name="connsiteX2-21" fmla="*/ 727757 w 1082348"/>
              <a:gd name="connsiteY2-22" fmla="*/ 78291 h 491119"/>
              <a:gd name="connsiteX3-23" fmla="*/ 1082348 w 1082348"/>
              <a:gd name="connsiteY3-24" fmla="*/ 251910 h 491119"/>
              <a:gd name="connsiteX4-25" fmla="*/ 727757 w 1082348"/>
              <a:gd name="connsiteY4-26" fmla="*/ 425528 h 491119"/>
              <a:gd name="connsiteX5-27" fmla="*/ 727757 w 1082348"/>
              <a:gd name="connsiteY5-28" fmla="*/ 338719 h 491119"/>
              <a:gd name="connsiteX6-29" fmla="*/ 0 w 1082348"/>
              <a:gd name="connsiteY6-30" fmla="*/ 491119 h 491119"/>
              <a:gd name="connsiteX7-31" fmla="*/ 0 w 1082348"/>
              <a:gd name="connsiteY7-32" fmla="*/ 0 h 491119"/>
              <a:gd name="connsiteX0-33" fmla="*/ 0 w 1082348"/>
              <a:gd name="connsiteY0-34" fmla="*/ 0 h 491119"/>
              <a:gd name="connsiteX1-35" fmla="*/ 727757 w 1082348"/>
              <a:gd name="connsiteY1-36" fmla="*/ 165100 h 491119"/>
              <a:gd name="connsiteX2-37" fmla="*/ 727757 w 1082348"/>
              <a:gd name="connsiteY2-38" fmla="*/ 78291 h 491119"/>
              <a:gd name="connsiteX3-39" fmla="*/ 1082348 w 1082348"/>
              <a:gd name="connsiteY3-40" fmla="*/ 251910 h 491119"/>
              <a:gd name="connsiteX4-41" fmla="*/ 727757 w 1082348"/>
              <a:gd name="connsiteY4-42" fmla="*/ 425528 h 491119"/>
              <a:gd name="connsiteX5-43" fmla="*/ 727757 w 1082348"/>
              <a:gd name="connsiteY5-44" fmla="*/ 338719 h 491119"/>
              <a:gd name="connsiteX6-45" fmla="*/ 0 w 1082348"/>
              <a:gd name="connsiteY6-46" fmla="*/ 491119 h 491119"/>
              <a:gd name="connsiteX7-47" fmla="*/ 0 w 1082348"/>
              <a:gd name="connsiteY7-48" fmla="*/ 0 h 491119"/>
              <a:gd name="connsiteX0-49" fmla="*/ 0 w 1082348"/>
              <a:gd name="connsiteY0-50" fmla="*/ 0 h 491119"/>
              <a:gd name="connsiteX1-51" fmla="*/ 727757 w 1082348"/>
              <a:gd name="connsiteY1-52" fmla="*/ 165100 h 491119"/>
              <a:gd name="connsiteX2-53" fmla="*/ 727757 w 1082348"/>
              <a:gd name="connsiteY2-54" fmla="*/ 78291 h 491119"/>
              <a:gd name="connsiteX3-55" fmla="*/ 1082348 w 1082348"/>
              <a:gd name="connsiteY3-56" fmla="*/ 251910 h 491119"/>
              <a:gd name="connsiteX4-57" fmla="*/ 727757 w 1082348"/>
              <a:gd name="connsiteY4-58" fmla="*/ 425528 h 491119"/>
              <a:gd name="connsiteX5-59" fmla="*/ 727757 w 1082348"/>
              <a:gd name="connsiteY5-60" fmla="*/ 338719 h 491119"/>
              <a:gd name="connsiteX6-61" fmla="*/ 0 w 1082348"/>
              <a:gd name="connsiteY6-62" fmla="*/ 491119 h 491119"/>
              <a:gd name="connsiteX7-63" fmla="*/ 0 w 1082348"/>
              <a:gd name="connsiteY7-64" fmla="*/ 0 h 491119"/>
              <a:gd name="connsiteX0-65" fmla="*/ 0 w 1082348"/>
              <a:gd name="connsiteY0-66" fmla="*/ 0 h 491119"/>
              <a:gd name="connsiteX1-67" fmla="*/ 727757 w 1082348"/>
              <a:gd name="connsiteY1-68" fmla="*/ 165100 h 491119"/>
              <a:gd name="connsiteX2-69" fmla="*/ 727757 w 1082348"/>
              <a:gd name="connsiteY2-70" fmla="*/ 78291 h 491119"/>
              <a:gd name="connsiteX3-71" fmla="*/ 1082348 w 1082348"/>
              <a:gd name="connsiteY3-72" fmla="*/ 251910 h 491119"/>
              <a:gd name="connsiteX4-73" fmla="*/ 727757 w 1082348"/>
              <a:gd name="connsiteY4-74" fmla="*/ 425528 h 491119"/>
              <a:gd name="connsiteX5-75" fmla="*/ 727757 w 1082348"/>
              <a:gd name="connsiteY5-76" fmla="*/ 338719 h 491119"/>
              <a:gd name="connsiteX6-77" fmla="*/ 0 w 1082348"/>
              <a:gd name="connsiteY6-78" fmla="*/ 491119 h 491119"/>
              <a:gd name="connsiteX7-79" fmla="*/ 0 w 1082348"/>
              <a:gd name="connsiteY7-80" fmla="*/ 0 h 491119"/>
              <a:gd name="connsiteX0-81" fmla="*/ 0 w 1082348"/>
              <a:gd name="connsiteY0-82" fmla="*/ 0 h 491119"/>
              <a:gd name="connsiteX1-83" fmla="*/ 727757 w 1082348"/>
              <a:gd name="connsiteY1-84" fmla="*/ 165100 h 491119"/>
              <a:gd name="connsiteX2-85" fmla="*/ 727757 w 1082348"/>
              <a:gd name="connsiteY2-86" fmla="*/ 78291 h 491119"/>
              <a:gd name="connsiteX3-87" fmla="*/ 1082348 w 1082348"/>
              <a:gd name="connsiteY3-88" fmla="*/ 251910 h 491119"/>
              <a:gd name="connsiteX4-89" fmla="*/ 727757 w 1082348"/>
              <a:gd name="connsiteY4-90" fmla="*/ 425528 h 491119"/>
              <a:gd name="connsiteX5-91" fmla="*/ 727757 w 1082348"/>
              <a:gd name="connsiteY5-92" fmla="*/ 338719 h 491119"/>
              <a:gd name="connsiteX6-93" fmla="*/ 0 w 1082348"/>
              <a:gd name="connsiteY6-94" fmla="*/ 491119 h 491119"/>
              <a:gd name="connsiteX7-95" fmla="*/ 0 w 1082348"/>
              <a:gd name="connsiteY7-96" fmla="*/ 0 h 491119"/>
              <a:gd name="connsiteX0-97" fmla="*/ 0 w 1082348"/>
              <a:gd name="connsiteY0-98" fmla="*/ 0 h 491119"/>
              <a:gd name="connsiteX1-99" fmla="*/ 727757 w 1082348"/>
              <a:gd name="connsiteY1-100" fmla="*/ 165100 h 491119"/>
              <a:gd name="connsiteX2-101" fmla="*/ 727757 w 1082348"/>
              <a:gd name="connsiteY2-102" fmla="*/ 78291 h 491119"/>
              <a:gd name="connsiteX3-103" fmla="*/ 1082348 w 1082348"/>
              <a:gd name="connsiteY3-104" fmla="*/ 251910 h 491119"/>
              <a:gd name="connsiteX4-105" fmla="*/ 568250 w 1082348"/>
              <a:gd name="connsiteY4-106" fmla="*/ 451722 h 491119"/>
              <a:gd name="connsiteX5-107" fmla="*/ 727757 w 1082348"/>
              <a:gd name="connsiteY5-108" fmla="*/ 338719 h 491119"/>
              <a:gd name="connsiteX6-109" fmla="*/ 0 w 1082348"/>
              <a:gd name="connsiteY6-110" fmla="*/ 491119 h 491119"/>
              <a:gd name="connsiteX7-111" fmla="*/ 0 w 1082348"/>
              <a:gd name="connsiteY7-112" fmla="*/ 0 h 491119"/>
              <a:gd name="connsiteX0-113" fmla="*/ 0 w 1082348"/>
              <a:gd name="connsiteY0-114" fmla="*/ 0 h 491119"/>
              <a:gd name="connsiteX1-115" fmla="*/ 727757 w 1082348"/>
              <a:gd name="connsiteY1-116" fmla="*/ 165100 h 491119"/>
              <a:gd name="connsiteX2-117" fmla="*/ 536348 w 1082348"/>
              <a:gd name="connsiteY2-118" fmla="*/ 49716 h 491119"/>
              <a:gd name="connsiteX3-119" fmla="*/ 1082348 w 1082348"/>
              <a:gd name="connsiteY3-120" fmla="*/ 251910 h 491119"/>
              <a:gd name="connsiteX4-121" fmla="*/ 568250 w 1082348"/>
              <a:gd name="connsiteY4-122" fmla="*/ 451722 h 491119"/>
              <a:gd name="connsiteX5-123" fmla="*/ 727757 w 1082348"/>
              <a:gd name="connsiteY5-124" fmla="*/ 338719 h 491119"/>
              <a:gd name="connsiteX6-125" fmla="*/ 0 w 1082348"/>
              <a:gd name="connsiteY6-126" fmla="*/ 491119 h 491119"/>
              <a:gd name="connsiteX7-127" fmla="*/ 0 w 1082348"/>
              <a:gd name="connsiteY7-128" fmla="*/ 0 h 491119"/>
              <a:gd name="connsiteX0-129" fmla="*/ 0 w 1082348"/>
              <a:gd name="connsiteY0-130" fmla="*/ 0 h 491119"/>
              <a:gd name="connsiteX1-131" fmla="*/ 727757 w 1082348"/>
              <a:gd name="connsiteY1-132" fmla="*/ 165100 h 491119"/>
              <a:gd name="connsiteX2-133" fmla="*/ 536348 w 1082348"/>
              <a:gd name="connsiteY2-134" fmla="*/ 49716 h 491119"/>
              <a:gd name="connsiteX3-135" fmla="*/ 1082348 w 1082348"/>
              <a:gd name="connsiteY3-136" fmla="*/ 251910 h 491119"/>
              <a:gd name="connsiteX4-137" fmla="*/ 568250 w 1082348"/>
              <a:gd name="connsiteY4-138" fmla="*/ 451722 h 491119"/>
              <a:gd name="connsiteX5-139" fmla="*/ 613825 w 1082348"/>
              <a:gd name="connsiteY5-140" fmla="*/ 336338 h 491119"/>
              <a:gd name="connsiteX6-141" fmla="*/ 0 w 1082348"/>
              <a:gd name="connsiteY6-142" fmla="*/ 491119 h 491119"/>
              <a:gd name="connsiteX7-143" fmla="*/ 0 w 1082348"/>
              <a:gd name="connsiteY7-144" fmla="*/ 0 h 491119"/>
              <a:gd name="connsiteX0-145" fmla="*/ 0 w 1082348"/>
              <a:gd name="connsiteY0-146" fmla="*/ 0 h 491119"/>
              <a:gd name="connsiteX1-147" fmla="*/ 622938 w 1082348"/>
              <a:gd name="connsiteY1-148" fmla="*/ 160337 h 491119"/>
              <a:gd name="connsiteX2-149" fmla="*/ 536348 w 1082348"/>
              <a:gd name="connsiteY2-150" fmla="*/ 49716 h 491119"/>
              <a:gd name="connsiteX3-151" fmla="*/ 1082348 w 1082348"/>
              <a:gd name="connsiteY3-152" fmla="*/ 251910 h 491119"/>
              <a:gd name="connsiteX4-153" fmla="*/ 568250 w 1082348"/>
              <a:gd name="connsiteY4-154" fmla="*/ 451722 h 491119"/>
              <a:gd name="connsiteX5-155" fmla="*/ 613825 w 1082348"/>
              <a:gd name="connsiteY5-156" fmla="*/ 336338 h 491119"/>
              <a:gd name="connsiteX6-157" fmla="*/ 0 w 1082348"/>
              <a:gd name="connsiteY6-158" fmla="*/ 491119 h 491119"/>
              <a:gd name="connsiteX7-159" fmla="*/ 0 w 1082348"/>
              <a:gd name="connsiteY7-160" fmla="*/ 0 h 491119"/>
              <a:gd name="connsiteX0-161" fmla="*/ 0 w 1068675"/>
              <a:gd name="connsiteY0-162" fmla="*/ 0 h 491119"/>
              <a:gd name="connsiteX1-163" fmla="*/ 622938 w 1068675"/>
              <a:gd name="connsiteY1-164" fmla="*/ 160337 h 491119"/>
              <a:gd name="connsiteX2-165" fmla="*/ 536348 w 1068675"/>
              <a:gd name="connsiteY2-166" fmla="*/ 49716 h 491119"/>
              <a:gd name="connsiteX3-167" fmla="*/ 1068675 w 1068675"/>
              <a:gd name="connsiteY3-168" fmla="*/ 235241 h 491119"/>
              <a:gd name="connsiteX4-169" fmla="*/ 568250 w 1068675"/>
              <a:gd name="connsiteY4-170" fmla="*/ 451722 h 491119"/>
              <a:gd name="connsiteX5-171" fmla="*/ 613825 w 1068675"/>
              <a:gd name="connsiteY5-172" fmla="*/ 336338 h 491119"/>
              <a:gd name="connsiteX6-173" fmla="*/ 0 w 1068675"/>
              <a:gd name="connsiteY6-174" fmla="*/ 491119 h 491119"/>
              <a:gd name="connsiteX7-175" fmla="*/ 0 w 1068675"/>
              <a:gd name="connsiteY7-176" fmla="*/ 0 h 491119"/>
              <a:gd name="connsiteX0-177" fmla="*/ 0 w 1068675"/>
              <a:gd name="connsiteY0-178" fmla="*/ 0 h 491119"/>
              <a:gd name="connsiteX1-179" fmla="*/ 622938 w 1068675"/>
              <a:gd name="connsiteY1-180" fmla="*/ 160337 h 491119"/>
              <a:gd name="connsiteX2-181" fmla="*/ 536348 w 1068675"/>
              <a:gd name="connsiteY2-182" fmla="*/ 49716 h 491119"/>
              <a:gd name="connsiteX3-183" fmla="*/ 1068675 w 1068675"/>
              <a:gd name="connsiteY3-184" fmla="*/ 235241 h 491119"/>
              <a:gd name="connsiteX4-185" fmla="*/ 545464 w 1068675"/>
              <a:gd name="connsiteY4-186" fmla="*/ 458866 h 491119"/>
              <a:gd name="connsiteX5-187" fmla="*/ 613825 w 1068675"/>
              <a:gd name="connsiteY5-188" fmla="*/ 336338 h 491119"/>
              <a:gd name="connsiteX6-189" fmla="*/ 0 w 1068675"/>
              <a:gd name="connsiteY6-190" fmla="*/ 491119 h 491119"/>
              <a:gd name="connsiteX7-191" fmla="*/ 0 w 1068675"/>
              <a:gd name="connsiteY7-192" fmla="*/ 0 h 491119"/>
              <a:gd name="connsiteX0-193" fmla="*/ 0 w 1064116"/>
              <a:gd name="connsiteY0-194" fmla="*/ 0 h 491119"/>
              <a:gd name="connsiteX1-195" fmla="*/ 622938 w 1064116"/>
              <a:gd name="connsiteY1-196" fmla="*/ 160337 h 491119"/>
              <a:gd name="connsiteX2-197" fmla="*/ 536348 w 1064116"/>
              <a:gd name="connsiteY2-198" fmla="*/ 49716 h 491119"/>
              <a:gd name="connsiteX3-199" fmla="*/ 1064116 w 1064116"/>
              <a:gd name="connsiteY3-200" fmla="*/ 244766 h 491119"/>
              <a:gd name="connsiteX4-201" fmla="*/ 545464 w 1064116"/>
              <a:gd name="connsiteY4-202" fmla="*/ 458866 h 491119"/>
              <a:gd name="connsiteX5-203" fmla="*/ 613825 w 1064116"/>
              <a:gd name="connsiteY5-204" fmla="*/ 336338 h 491119"/>
              <a:gd name="connsiteX6-205" fmla="*/ 0 w 1064116"/>
              <a:gd name="connsiteY6-206" fmla="*/ 491119 h 491119"/>
              <a:gd name="connsiteX7-207" fmla="*/ 0 w 1064116"/>
              <a:gd name="connsiteY7-208" fmla="*/ 0 h 491119"/>
              <a:gd name="connsiteX0-209" fmla="*/ 0 w 1074048"/>
              <a:gd name="connsiteY0-210" fmla="*/ 0 h 1207247"/>
              <a:gd name="connsiteX1-211" fmla="*/ 632870 w 1074048"/>
              <a:gd name="connsiteY1-212" fmla="*/ 876465 h 1207247"/>
              <a:gd name="connsiteX2-213" fmla="*/ 546280 w 1074048"/>
              <a:gd name="connsiteY2-214" fmla="*/ 765844 h 1207247"/>
              <a:gd name="connsiteX3-215" fmla="*/ 1074048 w 1074048"/>
              <a:gd name="connsiteY3-216" fmla="*/ 960894 h 1207247"/>
              <a:gd name="connsiteX4-217" fmla="*/ 555396 w 1074048"/>
              <a:gd name="connsiteY4-218" fmla="*/ 1174994 h 1207247"/>
              <a:gd name="connsiteX5-219" fmla="*/ 623757 w 1074048"/>
              <a:gd name="connsiteY5-220" fmla="*/ 1052466 h 1207247"/>
              <a:gd name="connsiteX6-221" fmla="*/ 9932 w 1074048"/>
              <a:gd name="connsiteY6-222" fmla="*/ 1207247 h 1207247"/>
              <a:gd name="connsiteX7-223" fmla="*/ 0 w 1074048"/>
              <a:gd name="connsiteY7-224" fmla="*/ 0 h 1207247"/>
              <a:gd name="connsiteX0-225" fmla="*/ 0 w 1074048"/>
              <a:gd name="connsiteY0-226" fmla="*/ 0 h 1970078"/>
              <a:gd name="connsiteX1-227" fmla="*/ 632870 w 1074048"/>
              <a:gd name="connsiteY1-228" fmla="*/ 876465 h 1970078"/>
              <a:gd name="connsiteX2-229" fmla="*/ 546280 w 1074048"/>
              <a:gd name="connsiteY2-230" fmla="*/ 765844 h 1970078"/>
              <a:gd name="connsiteX3-231" fmla="*/ 1074048 w 1074048"/>
              <a:gd name="connsiteY3-232" fmla="*/ 960894 h 1970078"/>
              <a:gd name="connsiteX4-233" fmla="*/ 555396 w 1074048"/>
              <a:gd name="connsiteY4-234" fmla="*/ 1174994 h 1970078"/>
              <a:gd name="connsiteX5-235" fmla="*/ 623757 w 1074048"/>
              <a:gd name="connsiteY5-236" fmla="*/ 1052466 h 1970078"/>
              <a:gd name="connsiteX6-237" fmla="*/ 0 w 1074048"/>
              <a:gd name="connsiteY6-238" fmla="*/ 1970078 h 1970078"/>
              <a:gd name="connsiteX7-239" fmla="*/ 0 w 1074048"/>
              <a:gd name="connsiteY7-240" fmla="*/ 0 h 19700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074048" h="1970078">
                <a:moveTo>
                  <a:pt x="0" y="0"/>
                </a:moveTo>
                <a:cubicBezTo>
                  <a:pt x="190199" y="133614"/>
                  <a:pt x="335515" y="854770"/>
                  <a:pt x="632870" y="876465"/>
                </a:cubicBezTo>
                <a:lnTo>
                  <a:pt x="546280" y="765844"/>
                </a:lnTo>
                <a:lnTo>
                  <a:pt x="1074048" y="960894"/>
                </a:lnTo>
                <a:lnTo>
                  <a:pt x="555396" y="1174994"/>
                </a:lnTo>
                <a:cubicBezTo>
                  <a:pt x="555396" y="1146058"/>
                  <a:pt x="623757" y="1081402"/>
                  <a:pt x="623757" y="1052466"/>
                </a:cubicBezTo>
                <a:cubicBezTo>
                  <a:pt x="324021" y="1058022"/>
                  <a:pt x="123524" y="1843078"/>
                  <a:pt x="0" y="197007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39FFF"/>
              </a:gs>
              <a:gs pos="100000">
                <a:srgbClr val="239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71A20"/>
              </a:buClr>
              <a:buSzPct val="90000"/>
              <a:buFont typeface="Wingdings" panose="05000000000000000000" pitchFamily="2" charset="2"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71A20"/>
              </a:buClr>
              <a:buSzPct val="90000"/>
              <a:buFont typeface="Wingdings" panose="05000000000000000000" pitchFamily="2" charset="2"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71A20"/>
              </a:buClr>
              <a:buSzPct val="90000"/>
              <a:buFont typeface="Wingdings" panose="05000000000000000000" pitchFamily="2" charset="2"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71A20"/>
              </a:buClr>
              <a:buSzPct val="90000"/>
              <a:buFont typeface="Wingdings" panose="05000000000000000000" pitchFamily="2" charset="2"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71A20"/>
              </a:buClr>
              <a:buSzPct val="90000"/>
              <a:buFont typeface="Wingdings" panose="05000000000000000000" pitchFamily="2" charset="2"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448050" y="1905000"/>
            <a:ext cx="0" cy="2933700"/>
          </a:xfrm>
          <a:prstGeom prst="line">
            <a:avLst/>
          </a:prstGeom>
          <a:ln>
            <a:gradFill>
              <a:gsLst>
                <a:gs pos="53000">
                  <a:schemeClr val="bg1">
                    <a:alpha val="48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87670" y="1905000"/>
            <a:ext cx="0" cy="2933700"/>
          </a:xfrm>
          <a:prstGeom prst="line">
            <a:avLst/>
          </a:prstGeom>
          <a:ln>
            <a:gradFill>
              <a:gsLst>
                <a:gs pos="53000">
                  <a:schemeClr val="bg1">
                    <a:alpha val="48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750300" y="1905000"/>
            <a:ext cx="0" cy="2933700"/>
          </a:xfrm>
          <a:prstGeom prst="line">
            <a:avLst/>
          </a:prstGeom>
          <a:ln>
            <a:gradFill>
              <a:gsLst>
                <a:gs pos="53000">
                  <a:schemeClr val="bg1">
                    <a:alpha val="48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1242,&quot;width&quot;:3533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a"/>
  <p:tag name="KSO_WM_UNIT_INDEX" val="1"/>
  <p:tag name="KSO_WM_UNIT_ID" val="diagram20198904_5*a*1"/>
  <p:tag name="KSO_WM_TEMPLATE_CATEGORY" val="diagram"/>
  <p:tag name="KSO_WM_TEMPLATE_INDEX" val="20198904"/>
  <p:tag name="KSO_WM_UNIT_LAYERLEVEL" val="1"/>
  <p:tag name="KSO_WM_TAG_VERSION" val="1.0"/>
  <p:tag name="KSO_WM_BEAUTIFY_FLAG" val=""/>
  <p:tag name="KSO_WM_UNIT_PRESET_TEXT" val="公司绩效循环管理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PA" val="v5.2.4"/>
  <p:tag name="RESOURCELIBID_SHAPE" val="0"/>
  <p:tag name="RESOURCELIB_SHAPETYPE" val="4"/>
  <p:tag name="KSO_WM_BEAUTIFY_FLAG" val=""/>
</p:tagLst>
</file>

<file path=ppt/tags/tag96.xml><?xml version="1.0" encoding="utf-8"?>
<p:tagLst xmlns:p="http://schemas.openxmlformats.org/presentationml/2006/main">
  <p:tag name="KSO_WPP_MARK_KEY" val="d1086132-f0f4-4b4e-ac71-5565f363338a"/>
  <p:tag name="COMMONDATA" val="eyJoZGlkIjoiMjFmNWZkZmRiMjUxY2UyMmY4YThjZjYyY2Y2YTliOD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WPS 演示</Application>
  <PresentationFormat>宽屏</PresentationFormat>
  <Paragraphs>173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Microsoft JhengHei</vt:lpstr>
      <vt:lpstr>字魂59号-创粗黑</vt:lpstr>
      <vt:lpstr>思源黑体 CN Light</vt:lpstr>
      <vt:lpstr>Calibri</vt:lpstr>
      <vt:lpstr>Montserrat Light</vt:lpstr>
      <vt:lpstr>Montserrat Black</vt:lpstr>
      <vt:lpstr>Segoe Print</vt:lpstr>
      <vt:lpstr>Noto Sans CJK DemiLight</vt:lpstr>
      <vt:lpstr>Wingdings</vt:lpstr>
      <vt:lpstr>微软雅黑 Light</vt:lpstr>
      <vt:lpstr>Cooper Black</vt:lpstr>
      <vt:lpstr>字魂58号-创中黑</vt:lpstr>
      <vt:lpstr>OPPOSans B</vt:lpstr>
      <vt:lpstr>OPPOSans R</vt:lpstr>
      <vt:lpstr>金山云技术体</vt:lpstr>
      <vt:lpstr>等线</vt:lpstr>
      <vt:lpstr>Arial Unicode MS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Vagun Vagun</dc:creator>
  <cp:lastModifiedBy>李洋波</cp:lastModifiedBy>
  <cp:revision>249</cp:revision>
  <dcterms:created xsi:type="dcterms:W3CDTF">2019-07-04T08:14:00Z</dcterms:created>
  <dcterms:modified xsi:type="dcterms:W3CDTF">2023-08-21T08:28:54Z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E6344A7C96C040188D574AE2BF66615C_13</vt:lpwstr>
  </property>
</Properties>
</file>