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2" r:id="rId3"/>
    <p:sldId id="609" r:id="rId4"/>
    <p:sldId id="573" r:id="rId5"/>
    <p:sldId id="678" r:id="rId6"/>
    <p:sldId id="677" r:id="rId7"/>
    <p:sldId id="610" r:id="rId8"/>
    <p:sldId id="611" r:id="rId9"/>
    <p:sldId id="650" r:id="rId10"/>
    <p:sldId id="473" r:id="rId11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B8"/>
    <a:srgbClr val="949391"/>
    <a:srgbClr val="EBE9E9"/>
    <a:srgbClr val="F7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/>
    <p:restoredTop sz="94464"/>
  </p:normalViewPr>
  <p:slideViewPr>
    <p:cSldViewPr showGuides="1">
      <p:cViewPr varScale="1">
        <p:scale>
          <a:sx n="110" d="100"/>
          <a:sy n="110" d="100"/>
        </p:scale>
        <p:origin x="1650" y="96"/>
      </p:cViewPr>
      <p:guideLst>
        <p:guide orient="horz" pos="2296"/>
        <p:guide pos="3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30200" y="803275"/>
            <a:ext cx="11531600" cy="5715000"/>
          </a:xfrm>
          <a:custGeom>
            <a:avLst/>
            <a:gdLst>
              <a:gd name="T0" fmla="*/ 440 w 2074"/>
              <a:gd name="T1" fmla="*/ 527 h 1026"/>
              <a:gd name="T2" fmla="*/ 420 w 2074"/>
              <a:gd name="T3" fmla="*/ 375 h 1026"/>
              <a:gd name="T4" fmla="*/ 450 w 2074"/>
              <a:gd name="T5" fmla="*/ 420 h 1026"/>
              <a:gd name="T6" fmla="*/ 581 w 2074"/>
              <a:gd name="T7" fmla="*/ 215 h 1026"/>
              <a:gd name="T8" fmla="*/ 598 w 2074"/>
              <a:gd name="T9" fmla="*/ 139 h 1026"/>
              <a:gd name="T10" fmla="*/ 532 w 2074"/>
              <a:gd name="T11" fmla="*/ 129 h 1026"/>
              <a:gd name="T12" fmla="*/ 603 w 2074"/>
              <a:gd name="T13" fmla="*/ 125 h 1026"/>
              <a:gd name="T14" fmla="*/ 540 w 2074"/>
              <a:gd name="T15" fmla="*/ 66 h 1026"/>
              <a:gd name="T16" fmla="*/ 486 w 2074"/>
              <a:gd name="T17" fmla="*/ 92 h 1026"/>
              <a:gd name="T18" fmla="*/ 332 w 2074"/>
              <a:gd name="T19" fmla="*/ 79 h 1026"/>
              <a:gd name="T20" fmla="*/ 16 w 2074"/>
              <a:gd name="T21" fmla="*/ 199 h 1026"/>
              <a:gd name="T22" fmla="*/ 212 w 2074"/>
              <a:gd name="T23" fmla="*/ 203 h 1026"/>
              <a:gd name="T24" fmla="*/ 214 w 2074"/>
              <a:gd name="T25" fmla="*/ 375 h 1026"/>
              <a:gd name="T26" fmla="*/ 339 w 2074"/>
              <a:gd name="T27" fmla="*/ 481 h 1026"/>
              <a:gd name="T28" fmla="*/ 470 w 2074"/>
              <a:gd name="T29" fmla="*/ 725 h 1026"/>
              <a:gd name="T30" fmla="*/ 581 w 2074"/>
              <a:gd name="T31" fmla="*/ 1023 h 1026"/>
              <a:gd name="T32" fmla="*/ 606 w 2074"/>
              <a:gd name="T33" fmla="*/ 879 h 1026"/>
              <a:gd name="T34" fmla="*/ 873 w 2074"/>
              <a:gd name="T35" fmla="*/ 79 h 1026"/>
              <a:gd name="T36" fmla="*/ 636 w 2074"/>
              <a:gd name="T37" fmla="*/ 4 h 1026"/>
              <a:gd name="T38" fmla="*/ 622 w 2074"/>
              <a:gd name="T39" fmla="*/ 39 h 1026"/>
              <a:gd name="T40" fmla="*/ 746 w 2074"/>
              <a:gd name="T41" fmla="*/ 138 h 1026"/>
              <a:gd name="T42" fmla="*/ 1053 w 2074"/>
              <a:gd name="T43" fmla="*/ 42 h 1026"/>
              <a:gd name="T44" fmla="*/ 1224 w 2074"/>
              <a:gd name="T45" fmla="*/ 8 h 1026"/>
              <a:gd name="T46" fmla="*/ 1677 w 2074"/>
              <a:gd name="T47" fmla="*/ 638 h 1026"/>
              <a:gd name="T48" fmla="*/ 1672 w 2074"/>
              <a:gd name="T49" fmla="*/ 438 h 1026"/>
              <a:gd name="T50" fmla="*/ 1702 w 2074"/>
              <a:gd name="T51" fmla="*/ 314 h 1026"/>
              <a:gd name="T52" fmla="*/ 1795 w 2074"/>
              <a:gd name="T53" fmla="*/ 237 h 1026"/>
              <a:gd name="T54" fmla="*/ 1848 w 2074"/>
              <a:gd name="T55" fmla="*/ 309 h 1026"/>
              <a:gd name="T56" fmla="*/ 1743 w 2074"/>
              <a:gd name="T57" fmla="*/ 158 h 1026"/>
              <a:gd name="T58" fmla="*/ 1862 w 2074"/>
              <a:gd name="T59" fmla="*/ 156 h 1026"/>
              <a:gd name="T60" fmla="*/ 1841 w 2074"/>
              <a:gd name="T61" fmla="*/ 66 h 1026"/>
              <a:gd name="T62" fmla="*/ 1580 w 2074"/>
              <a:gd name="T63" fmla="*/ 58 h 1026"/>
              <a:gd name="T64" fmla="*/ 1345 w 2074"/>
              <a:gd name="T65" fmla="*/ 91 h 1026"/>
              <a:gd name="T66" fmla="*/ 1292 w 2074"/>
              <a:gd name="T67" fmla="*/ 37 h 1026"/>
              <a:gd name="T68" fmla="*/ 1057 w 2074"/>
              <a:gd name="T69" fmla="*/ 83 h 1026"/>
              <a:gd name="T70" fmla="*/ 1090 w 2074"/>
              <a:gd name="T71" fmla="*/ 142 h 1026"/>
              <a:gd name="T72" fmla="*/ 976 w 2074"/>
              <a:gd name="T73" fmla="*/ 207 h 1026"/>
              <a:gd name="T74" fmla="*/ 964 w 2074"/>
              <a:gd name="T75" fmla="*/ 218 h 1026"/>
              <a:gd name="T76" fmla="*/ 850 w 2074"/>
              <a:gd name="T77" fmla="*/ 420 h 1026"/>
              <a:gd name="T78" fmla="*/ 1018 w 2074"/>
              <a:gd name="T79" fmla="*/ 602 h 1026"/>
              <a:gd name="T80" fmla="*/ 1191 w 2074"/>
              <a:gd name="T81" fmla="*/ 791 h 1026"/>
              <a:gd name="T82" fmla="*/ 1208 w 2074"/>
              <a:gd name="T83" fmla="*/ 463 h 1026"/>
              <a:gd name="T84" fmla="*/ 1280 w 2074"/>
              <a:gd name="T85" fmla="*/ 386 h 1026"/>
              <a:gd name="T86" fmla="*/ 1490 w 2074"/>
              <a:gd name="T87" fmla="*/ 535 h 1026"/>
              <a:gd name="T88" fmla="*/ 1605 w 2074"/>
              <a:gd name="T89" fmla="*/ 473 h 1026"/>
              <a:gd name="T90" fmla="*/ 1185 w 2074"/>
              <a:gd name="T91" fmla="*/ 349 h 1026"/>
              <a:gd name="T92" fmla="*/ 967 w 2074"/>
              <a:gd name="T93" fmla="*/ 292 h 1026"/>
              <a:gd name="T94" fmla="*/ 1076 w 2074"/>
              <a:gd name="T95" fmla="*/ 295 h 1026"/>
              <a:gd name="T96" fmla="*/ 1128 w 2074"/>
              <a:gd name="T97" fmla="*/ 302 h 1026"/>
              <a:gd name="T98" fmla="*/ 1202 w 2074"/>
              <a:gd name="T99" fmla="*/ 266 h 1026"/>
              <a:gd name="T100" fmla="*/ 1752 w 2074"/>
              <a:gd name="T101" fmla="*/ 409 h 1026"/>
              <a:gd name="T102" fmla="*/ 1737 w 2074"/>
              <a:gd name="T103" fmla="*/ 545 h 1026"/>
              <a:gd name="T104" fmla="*/ 1936 w 2074"/>
              <a:gd name="T105" fmla="*/ 632 h 1026"/>
              <a:gd name="T106" fmla="*/ 1767 w 2074"/>
              <a:gd name="T107" fmla="*/ 637 h 1026"/>
              <a:gd name="T108" fmla="*/ 1986 w 2074"/>
              <a:gd name="T109" fmla="*/ 626 h 1026"/>
              <a:gd name="T110" fmla="*/ 1811 w 2074"/>
              <a:gd name="T111" fmla="*/ 707 h 1026"/>
              <a:gd name="T112" fmla="*/ 1872 w 2074"/>
              <a:gd name="T113" fmla="*/ 914 h 1026"/>
              <a:gd name="T114" fmla="*/ 2002 w 2074"/>
              <a:gd name="T115" fmla="*/ 945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74" h="1026">
                <a:moveTo>
                  <a:pt x="718" y="632"/>
                </a:moveTo>
                <a:cubicBezTo>
                  <a:pt x="702" y="628"/>
                  <a:pt x="702" y="633"/>
                  <a:pt x="700" y="625"/>
                </a:cubicBezTo>
                <a:cubicBezTo>
                  <a:pt x="698" y="616"/>
                  <a:pt x="688" y="616"/>
                  <a:pt x="679" y="616"/>
                </a:cubicBezTo>
                <a:cubicBezTo>
                  <a:pt x="670" y="616"/>
                  <a:pt x="666" y="615"/>
                  <a:pt x="659" y="609"/>
                </a:cubicBezTo>
                <a:cubicBezTo>
                  <a:pt x="651" y="602"/>
                  <a:pt x="635" y="601"/>
                  <a:pt x="630" y="599"/>
                </a:cubicBezTo>
                <a:cubicBezTo>
                  <a:pt x="625" y="598"/>
                  <a:pt x="628" y="583"/>
                  <a:pt x="617" y="570"/>
                </a:cubicBezTo>
                <a:cubicBezTo>
                  <a:pt x="607" y="556"/>
                  <a:pt x="586" y="554"/>
                  <a:pt x="573" y="546"/>
                </a:cubicBezTo>
                <a:cubicBezTo>
                  <a:pt x="559" y="539"/>
                  <a:pt x="564" y="509"/>
                  <a:pt x="544" y="512"/>
                </a:cubicBezTo>
                <a:cubicBezTo>
                  <a:pt x="525" y="514"/>
                  <a:pt x="523" y="522"/>
                  <a:pt x="505" y="513"/>
                </a:cubicBezTo>
                <a:cubicBezTo>
                  <a:pt x="488" y="503"/>
                  <a:pt x="476" y="497"/>
                  <a:pt x="467" y="504"/>
                </a:cubicBezTo>
                <a:cubicBezTo>
                  <a:pt x="457" y="511"/>
                  <a:pt x="446" y="524"/>
                  <a:pt x="440" y="527"/>
                </a:cubicBezTo>
                <a:cubicBezTo>
                  <a:pt x="434" y="530"/>
                  <a:pt x="424" y="524"/>
                  <a:pt x="418" y="525"/>
                </a:cubicBezTo>
                <a:cubicBezTo>
                  <a:pt x="412" y="526"/>
                  <a:pt x="405" y="519"/>
                  <a:pt x="401" y="513"/>
                </a:cubicBezTo>
                <a:cubicBezTo>
                  <a:pt x="397" y="508"/>
                  <a:pt x="409" y="478"/>
                  <a:pt x="398" y="478"/>
                </a:cubicBezTo>
                <a:cubicBezTo>
                  <a:pt x="387" y="478"/>
                  <a:pt x="372" y="473"/>
                  <a:pt x="372" y="469"/>
                </a:cubicBezTo>
                <a:cubicBezTo>
                  <a:pt x="372" y="465"/>
                  <a:pt x="395" y="439"/>
                  <a:pt x="388" y="435"/>
                </a:cubicBezTo>
                <a:cubicBezTo>
                  <a:pt x="382" y="431"/>
                  <a:pt x="368" y="433"/>
                  <a:pt x="356" y="449"/>
                </a:cubicBezTo>
                <a:cubicBezTo>
                  <a:pt x="345" y="465"/>
                  <a:pt x="334" y="465"/>
                  <a:pt x="328" y="459"/>
                </a:cubicBezTo>
                <a:cubicBezTo>
                  <a:pt x="322" y="453"/>
                  <a:pt x="308" y="418"/>
                  <a:pt x="319" y="399"/>
                </a:cubicBezTo>
                <a:cubicBezTo>
                  <a:pt x="330" y="380"/>
                  <a:pt x="348" y="370"/>
                  <a:pt x="362" y="371"/>
                </a:cubicBezTo>
                <a:cubicBezTo>
                  <a:pt x="375" y="372"/>
                  <a:pt x="373" y="368"/>
                  <a:pt x="387" y="367"/>
                </a:cubicBezTo>
                <a:cubicBezTo>
                  <a:pt x="400" y="366"/>
                  <a:pt x="417" y="370"/>
                  <a:pt x="420" y="375"/>
                </a:cubicBezTo>
                <a:cubicBezTo>
                  <a:pt x="424" y="380"/>
                  <a:pt x="417" y="389"/>
                  <a:pt x="425" y="399"/>
                </a:cubicBezTo>
                <a:cubicBezTo>
                  <a:pt x="434" y="409"/>
                  <a:pt x="439" y="405"/>
                  <a:pt x="440" y="409"/>
                </a:cubicBezTo>
                <a:cubicBezTo>
                  <a:pt x="441" y="413"/>
                  <a:pt x="433" y="417"/>
                  <a:pt x="430" y="417"/>
                </a:cubicBezTo>
                <a:cubicBezTo>
                  <a:pt x="426" y="417"/>
                  <a:pt x="399" y="425"/>
                  <a:pt x="409" y="430"/>
                </a:cubicBezTo>
                <a:cubicBezTo>
                  <a:pt x="420" y="435"/>
                  <a:pt x="440" y="431"/>
                  <a:pt x="444" y="438"/>
                </a:cubicBezTo>
                <a:cubicBezTo>
                  <a:pt x="448" y="444"/>
                  <a:pt x="431" y="459"/>
                  <a:pt x="456" y="460"/>
                </a:cubicBezTo>
                <a:cubicBezTo>
                  <a:pt x="481" y="460"/>
                  <a:pt x="498" y="464"/>
                  <a:pt x="512" y="465"/>
                </a:cubicBezTo>
                <a:cubicBezTo>
                  <a:pt x="527" y="465"/>
                  <a:pt x="537" y="466"/>
                  <a:pt x="538" y="470"/>
                </a:cubicBezTo>
                <a:cubicBezTo>
                  <a:pt x="540" y="473"/>
                  <a:pt x="550" y="457"/>
                  <a:pt x="527" y="457"/>
                </a:cubicBezTo>
                <a:cubicBezTo>
                  <a:pt x="503" y="457"/>
                  <a:pt x="484" y="444"/>
                  <a:pt x="472" y="441"/>
                </a:cubicBezTo>
                <a:cubicBezTo>
                  <a:pt x="459" y="439"/>
                  <a:pt x="451" y="430"/>
                  <a:pt x="450" y="420"/>
                </a:cubicBezTo>
                <a:cubicBezTo>
                  <a:pt x="449" y="410"/>
                  <a:pt x="451" y="402"/>
                  <a:pt x="446" y="394"/>
                </a:cubicBezTo>
                <a:cubicBezTo>
                  <a:pt x="441" y="386"/>
                  <a:pt x="428" y="365"/>
                  <a:pt x="440" y="357"/>
                </a:cubicBezTo>
                <a:cubicBezTo>
                  <a:pt x="452" y="348"/>
                  <a:pt x="475" y="332"/>
                  <a:pt x="481" y="322"/>
                </a:cubicBezTo>
                <a:cubicBezTo>
                  <a:pt x="487" y="311"/>
                  <a:pt x="487" y="308"/>
                  <a:pt x="500" y="300"/>
                </a:cubicBezTo>
                <a:cubicBezTo>
                  <a:pt x="514" y="291"/>
                  <a:pt x="530" y="280"/>
                  <a:pt x="537" y="273"/>
                </a:cubicBezTo>
                <a:cubicBezTo>
                  <a:pt x="545" y="265"/>
                  <a:pt x="558" y="253"/>
                  <a:pt x="560" y="259"/>
                </a:cubicBezTo>
                <a:cubicBezTo>
                  <a:pt x="563" y="265"/>
                  <a:pt x="574" y="267"/>
                  <a:pt x="589" y="262"/>
                </a:cubicBezTo>
                <a:cubicBezTo>
                  <a:pt x="603" y="257"/>
                  <a:pt x="621" y="244"/>
                  <a:pt x="606" y="244"/>
                </a:cubicBezTo>
                <a:cubicBezTo>
                  <a:pt x="590" y="244"/>
                  <a:pt x="581" y="240"/>
                  <a:pt x="585" y="234"/>
                </a:cubicBezTo>
                <a:cubicBezTo>
                  <a:pt x="590" y="228"/>
                  <a:pt x="575" y="226"/>
                  <a:pt x="571" y="226"/>
                </a:cubicBezTo>
                <a:cubicBezTo>
                  <a:pt x="567" y="227"/>
                  <a:pt x="567" y="218"/>
                  <a:pt x="581" y="215"/>
                </a:cubicBezTo>
                <a:cubicBezTo>
                  <a:pt x="596" y="213"/>
                  <a:pt x="584" y="226"/>
                  <a:pt x="596" y="225"/>
                </a:cubicBezTo>
                <a:cubicBezTo>
                  <a:pt x="607" y="224"/>
                  <a:pt x="615" y="215"/>
                  <a:pt x="623" y="213"/>
                </a:cubicBezTo>
                <a:cubicBezTo>
                  <a:pt x="632" y="211"/>
                  <a:pt x="635" y="219"/>
                  <a:pt x="624" y="226"/>
                </a:cubicBezTo>
                <a:cubicBezTo>
                  <a:pt x="613" y="234"/>
                  <a:pt x="610" y="231"/>
                  <a:pt x="624" y="235"/>
                </a:cubicBezTo>
                <a:cubicBezTo>
                  <a:pt x="638" y="238"/>
                  <a:pt x="643" y="246"/>
                  <a:pt x="651" y="238"/>
                </a:cubicBezTo>
                <a:cubicBezTo>
                  <a:pt x="660" y="231"/>
                  <a:pt x="649" y="228"/>
                  <a:pt x="649" y="218"/>
                </a:cubicBezTo>
                <a:cubicBezTo>
                  <a:pt x="648" y="208"/>
                  <a:pt x="650" y="189"/>
                  <a:pt x="641" y="183"/>
                </a:cubicBezTo>
                <a:cubicBezTo>
                  <a:pt x="632" y="176"/>
                  <a:pt x="632" y="167"/>
                  <a:pt x="632" y="161"/>
                </a:cubicBezTo>
                <a:cubicBezTo>
                  <a:pt x="632" y="154"/>
                  <a:pt x="633" y="140"/>
                  <a:pt x="624" y="146"/>
                </a:cubicBezTo>
                <a:cubicBezTo>
                  <a:pt x="615" y="153"/>
                  <a:pt x="607" y="157"/>
                  <a:pt x="604" y="154"/>
                </a:cubicBezTo>
                <a:cubicBezTo>
                  <a:pt x="601" y="151"/>
                  <a:pt x="606" y="144"/>
                  <a:pt x="598" y="139"/>
                </a:cubicBezTo>
                <a:cubicBezTo>
                  <a:pt x="590" y="134"/>
                  <a:pt x="590" y="126"/>
                  <a:pt x="580" y="127"/>
                </a:cubicBezTo>
                <a:cubicBezTo>
                  <a:pt x="571" y="128"/>
                  <a:pt x="562" y="120"/>
                  <a:pt x="557" y="131"/>
                </a:cubicBezTo>
                <a:cubicBezTo>
                  <a:pt x="552" y="142"/>
                  <a:pt x="547" y="151"/>
                  <a:pt x="545" y="155"/>
                </a:cubicBezTo>
                <a:cubicBezTo>
                  <a:pt x="543" y="158"/>
                  <a:pt x="551" y="170"/>
                  <a:pt x="544" y="176"/>
                </a:cubicBezTo>
                <a:cubicBezTo>
                  <a:pt x="537" y="182"/>
                  <a:pt x="519" y="190"/>
                  <a:pt x="516" y="196"/>
                </a:cubicBezTo>
                <a:cubicBezTo>
                  <a:pt x="514" y="202"/>
                  <a:pt x="504" y="217"/>
                  <a:pt x="501" y="207"/>
                </a:cubicBezTo>
                <a:cubicBezTo>
                  <a:pt x="499" y="197"/>
                  <a:pt x="510" y="182"/>
                  <a:pt x="495" y="178"/>
                </a:cubicBezTo>
                <a:cubicBezTo>
                  <a:pt x="479" y="173"/>
                  <a:pt x="468" y="177"/>
                  <a:pt x="465" y="167"/>
                </a:cubicBezTo>
                <a:cubicBezTo>
                  <a:pt x="463" y="158"/>
                  <a:pt x="456" y="150"/>
                  <a:pt x="471" y="142"/>
                </a:cubicBezTo>
                <a:cubicBezTo>
                  <a:pt x="486" y="135"/>
                  <a:pt x="501" y="121"/>
                  <a:pt x="516" y="120"/>
                </a:cubicBezTo>
                <a:cubicBezTo>
                  <a:pt x="530" y="118"/>
                  <a:pt x="520" y="130"/>
                  <a:pt x="532" y="129"/>
                </a:cubicBezTo>
                <a:cubicBezTo>
                  <a:pt x="543" y="128"/>
                  <a:pt x="530" y="122"/>
                  <a:pt x="544" y="120"/>
                </a:cubicBezTo>
                <a:cubicBezTo>
                  <a:pt x="558" y="117"/>
                  <a:pt x="556" y="117"/>
                  <a:pt x="552" y="112"/>
                </a:cubicBezTo>
                <a:cubicBezTo>
                  <a:pt x="548" y="107"/>
                  <a:pt x="550" y="106"/>
                  <a:pt x="561" y="101"/>
                </a:cubicBezTo>
                <a:cubicBezTo>
                  <a:pt x="572" y="96"/>
                  <a:pt x="564" y="93"/>
                  <a:pt x="574" y="88"/>
                </a:cubicBezTo>
                <a:cubicBezTo>
                  <a:pt x="585" y="84"/>
                  <a:pt x="588" y="80"/>
                  <a:pt x="594" y="80"/>
                </a:cubicBezTo>
                <a:cubicBezTo>
                  <a:pt x="600" y="80"/>
                  <a:pt x="599" y="82"/>
                  <a:pt x="596" y="90"/>
                </a:cubicBezTo>
                <a:cubicBezTo>
                  <a:pt x="592" y="98"/>
                  <a:pt x="590" y="103"/>
                  <a:pt x="600" y="98"/>
                </a:cubicBezTo>
                <a:cubicBezTo>
                  <a:pt x="610" y="93"/>
                  <a:pt x="615" y="89"/>
                  <a:pt x="607" y="97"/>
                </a:cubicBezTo>
                <a:cubicBezTo>
                  <a:pt x="600" y="104"/>
                  <a:pt x="595" y="104"/>
                  <a:pt x="584" y="106"/>
                </a:cubicBezTo>
                <a:cubicBezTo>
                  <a:pt x="573" y="108"/>
                  <a:pt x="576" y="109"/>
                  <a:pt x="581" y="115"/>
                </a:cubicBezTo>
                <a:cubicBezTo>
                  <a:pt x="586" y="121"/>
                  <a:pt x="599" y="122"/>
                  <a:pt x="603" y="125"/>
                </a:cubicBezTo>
                <a:cubicBezTo>
                  <a:pt x="607" y="129"/>
                  <a:pt x="612" y="141"/>
                  <a:pt x="622" y="135"/>
                </a:cubicBezTo>
                <a:cubicBezTo>
                  <a:pt x="633" y="129"/>
                  <a:pt x="625" y="128"/>
                  <a:pt x="638" y="122"/>
                </a:cubicBezTo>
                <a:cubicBezTo>
                  <a:pt x="652" y="116"/>
                  <a:pt x="671" y="113"/>
                  <a:pt x="670" y="105"/>
                </a:cubicBezTo>
                <a:cubicBezTo>
                  <a:pt x="668" y="98"/>
                  <a:pt x="654" y="93"/>
                  <a:pt x="653" y="84"/>
                </a:cubicBezTo>
                <a:cubicBezTo>
                  <a:pt x="651" y="75"/>
                  <a:pt x="671" y="70"/>
                  <a:pt x="645" y="66"/>
                </a:cubicBezTo>
                <a:cubicBezTo>
                  <a:pt x="619" y="61"/>
                  <a:pt x="634" y="58"/>
                  <a:pt x="622" y="58"/>
                </a:cubicBezTo>
                <a:cubicBezTo>
                  <a:pt x="609" y="58"/>
                  <a:pt x="585" y="58"/>
                  <a:pt x="577" y="62"/>
                </a:cubicBezTo>
                <a:cubicBezTo>
                  <a:pt x="569" y="66"/>
                  <a:pt x="564" y="60"/>
                  <a:pt x="559" y="66"/>
                </a:cubicBezTo>
                <a:cubicBezTo>
                  <a:pt x="555" y="73"/>
                  <a:pt x="560" y="82"/>
                  <a:pt x="556" y="82"/>
                </a:cubicBezTo>
                <a:cubicBezTo>
                  <a:pt x="552" y="82"/>
                  <a:pt x="544" y="89"/>
                  <a:pt x="541" y="82"/>
                </a:cubicBezTo>
                <a:cubicBezTo>
                  <a:pt x="537" y="76"/>
                  <a:pt x="530" y="69"/>
                  <a:pt x="540" y="66"/>
                </a:cubicBezTo>
                <a:cubicBezTo>
                  <a:pt x="550" y="64"/>
                  <a:pt x="552" y="66"/>
                  <a:pt x="553" y="58"/>
                </a:cubicBezTo>
                <a:cubicBezTo>
                  <a:pt x="555" y="50"/>
                  <a:pt x="539" y="51"/>
                  <a:pt x="548" y="50"/>
                </a:cubicBezTo>
                <a:cubicBezTo>
                  <a:pt x="558" y="48"/>
                  <a:pt x="562" y="50"/>
                  <a:pt x="574" y="50"/>
                </a:cubicBezTo>
                <a:cubicBezTo>
                  <a:pt x="587" y="50"/>
                  <a:pt x="616" y="56"/>
                  <a:pt x="620" y="48"/>
                </a:cubicBezTo>
                <a:cubicBezTo>
                  <a:pt x="624" y="40"/>
                  <a:pt x="613" y="40"/>
                  <a:pt x="601" y="40"/>
                </a:cubicBezTo>
                <a:cubicBezTo>
                  <a:pt x="588" y="39"/>
                  <a:pt x="566" y="34"/>
                  <a:pt x="557" y="39"/>
                </a:cubicBezTo>
                <a:cubicBezTo>
                  <a:pt x="548" y="43"/>
                  <a:pt x="536" y="50"/>
                  <a:pt x="532" y="56"/>
                </a:cubicBezTo>
                <a:cubicBezTo>
                  <a:pt x="527" y="63"/>
                  <a:pt x="527" y="55"/>
                  <a:pt x="519" y="56"/>
                </a:cubicBezTo>
                <a:cubicBezTo>
                  <a:pt x="511" y="58"/>
                  <a:pt x="496" y="67"/>
                  <a:pt x="504" y="72"/>
                </a:cubicBezTo>
                <a:cubicBezTo>
                  <a:pt x="511" y="77"/>
                  <a:pt x="511" y="83"/>
                  <a:pt x="503" y="83"/>
                </a:cubicBezTo>
                <a:cubicBezTo>
                  <a:pt x="495" y="83"/>
                  <a:pt x="492" y="92"/>
                  <a:pt x="486" y="92"/>
                </a:cubicBezTo>
                <a:cubicBezTo>
                  <a:pt x="480" y="92"/>
                  <a:pt x="464" y="91"/>
                  <a:pt x="472" y="87"/>
                </a:cubicBezTo>
                <a:cubicBezTo>
                  <a:pt x="479" y="82"/>
                  <a:pt x="488" y="82"/>
                  <a:pt x="487" y="72"/>
                </a:cubicBezTo>
                <a:cubicBezTo>
                  <a:pt x="486" y="62"/>
                  <a:pt x="495" y="59"/>
                  <a:pt x="495" y="56"/>
                </a:cubicBezTo>
                <a:cubicBezTo>
                  <a:pt x="495" y="52"/>
                  <a:pt x="475" y="63"/>
                  <a:pt x="459" y="58"/>
                </a:cubicBezTo>
                <a:cubicBezTo>
                  <a:pt x="443" y="53"/>
                  <a:pt x="436" y="45"/>
                  <a:pt x="420" y="46"/>
                </a:cubicBezTo>
                <a:cubicBezTo>
                  <a:pt x="404" y="47"/>
                  <a:pt x="383" y="68"/>
                  <a:pt x="393" y="70"/>
                </a:cubicBezTo>
                <a:cubicBezTo>
                  <a:pt x="404" y="72"/>
                  <a:pt x="411" y="68"/>
                  <a:pt x="413" y="73"/>
                </a:cubicBezTo>
                <a:cubicBezTo>
                  <a:pt x="415" y="78"/>
                  <a:pt x="411" y="82"/>
                  <a:pt x="417" y="85"/>
                </a:cubicBezTo>
                <a:cubicBezTo>
                  <a:pt x="423" y="88"/>
                  <a:pt x="434" y="94"/>
                  <a:pt x="420" y="91"/>
                </a:cubicBezTo>
                <a:cubicBezTo>
                  <a:pt x="405" y="88"/>
                  <a:pt x="412" y="82"/>
                  <a:pt x="390" y="81"/>
                </a:cubicBezTo>
                <a:cubicBezTo>
                  <a:pt x="368" y="80"/>
                  <a:pt x="355" y="73"/>
                  <a:pt x="332" y="79"/>
                </a:cubicBezTo>
                <a:cubicBezTo>
                  <a:pt x="309" y="85"/>
                  <a:pt x="313" y="90"/>
                  <a:pt x="298" y="85"/>
                </a:cubicBezTo>
                <a:cubicBezTo>
                  <a:pt x="282" y="80"/>
                  <a:pt x="250" y="68"/>
                  <a:pt x="225" y="73"/>
                </a:cubicBezTo>
                <a:cubicBezTo>
                  <a:pt x="200" y="78"/>
                  <a:pt x="169" y="87"/>
                  <a:pt x="161" y="92"/>
                </a:cubicBezTo>
                <a:cubicBezTo>
                  <a:pt x="154" y="97"/>
                  <a:pt x="169" y="102"/>
                  <a:pt x="155" y="103"/>
                </a:cubicBezTo>
                <a:cubicBezTo>
                  <a:pt x="142" y="104"/>
                  <a:pt x="110" y="103"/>
                  <a:pt x="117" y="111"/>
                </a:cubicBezTo>
                <a:cubicBezTo>
                  <a:pt x="123" y="120"/>
                  <a:pt x="132" y="120"/>
                  <a:pt x="122" y="122"/>
                </a:cubicBezTo>
                <a:cubicBezTo>
                  <a:pt x="112" y="124"/>
                  <a:pt x="98" y="125"/>
                  <a:pt x="93" y="132"/>
                </a:cubicBezTo>
                <a:cubicBezTo>
                  <a:pt x="88" y="140"/>
                  <a:pt x="69" y="144"/>
                  <a:pt x="81" y="147"/>
                </a:cubicBezTo>
                <a:cubicBezTo>
                  <a:pt x="93" y="151"/>
                  <a:pt x="112" y="158"/>
                  <a:pt x="104" y="159"/>
                </a:cubicBezTo>
                <a:cubicBezTo>
                  <a:pt x="96" y="160"/>
                  <a:pt x="53" y="177"/>
                  <a:pt x="34" y="181"/>
                </a:cubicBezTo>
                <a:cubicBezTo>
                  <a:pt x="16" y="185"/>
                  <a:pt x="0" y="205"/>
                  <a:pt x="16" y="199"/>
                </a:cubicBezTo>
                <a:cubicBezTo>
                  <a:pt x="37" y="192"/>
                  <a:pt x="91" y="175"/>
                  <a:pt x="101" y="171"/>
                </a:cubicBezTo>
                <a:cubicBezTo>
                  <a:pt x="112" y="167"/>
                  <a:pt x="116" y="170"/>
                  <a:pt x="115" y="176"/>
                </a:cubicBezTo>
                <a:cubicBezTo>
                  <a:pt x="114" y="182"/>
                  <a:pt x="127" y="173"/>
                  <a:pt x="137" y="166"/>
                </a:cubicBezTo>
                <a:cubicBezTo>
                  <a:pt x="147" y="158"/>
                  <a:pt x="147" y="143"/>
                  <a:pt x="155" y="148"/>
                </a:cubicBezTo>
                <a:cubicBezTo>
                  <a:pt x="164" y="153"/>
                  <a:pt x="169" y="148"/>
                  <a:pt x="175" y="146"/>
                </a:cubicBezTo>
                <a:cubicBezTo>
                  <a:pt x="182" y="145"/>
                  <a:pt x="189" y="141"/>
                  <a:pt x="195" y="144"/>
                </a:cubicBezTo>
                <a:cubicBezTo>
                  <a:pt x="201" y="147"/>
                  <a:pt x="216" y="151"/>
                  <a:pt x="220" y="154"/>
                </a:cubicBezTo>
                <a:cubicBezTo>
                  <a:pt x="224" y="157"/>
                  <a:pt x="226" y="165"/>
                  <a:pt x="222" y="166"/>
                </a:cubicBezTo>
                <a:cubicBezTo>
                  <a:pt x="218" y="167"/>
                  <a:pt x="217" y="171"/>
                  <a:pt x="218" y="178"/>
                </a:cubicBezTo>
                <a:cubicBezTo>
                  <a:pt x="218" y="184"/>
                  <a:pt x="222" y="190"/>
                  <a:pt x="213" y="192"/>
                </a:cubicBezTo>
                <a:cubicBezTo>
                  <a:pt x="205" y="194"/>
                  <a:pt x="207" y="204"/>
                  <a:pt x="212" y="203"/>
                </a:cubicBezTo>
                <a:cubicBezTo>
                  <a:pt x="217" y="202"/>
                  <a:pt x="220" y="199"/>
                  <a:pt x="221" y="194"/>
                </a:cubicBezTo>
                <a:cubicBezTo>
                  <a:pt x="222" y="189"/>
                  <a:pt x="233" y="180"/>
                  <a:pt x="231" y="187"/>
                </a:cubicBezTo>
                <a:cubicBezTo>
                  <a:pt x="229" y="194"/>
                  <a:pt x="225" y="200"/>
                  <a:pt x="225" y="205"/>
                </a:cubicBezTo>
                <a:cubicBezTo>
                  <a:pt x="225" y="210"/>
                  <a:pt x="219" y="210"/>
                  <a:pt x="218" y="215"/>
                </a:cubicBezTo>
                <a:cubicBezTo>
                  <a:pt x="218" y="220"/>
                  <a:pt x="219" y="220"/>
                  <a:pt x="223" y="224"/>
                </a:cubicBezTo>
                <a:cubicBezTo>
                  <a:pt x="228" y="228"/>
                  <a:pt x="225" y="231"/>
                  <a:pt x="224" y="240"/>
                </a:cubicBezTo>
                <a:cubicBezTo>
                  <a:pt x="223" y="249"/>
                  <a:pt x="198" y="274"/>
                  <a:pt x="195" y="283"/>
                </a:cubicBezTo>
                <a:cubicBezTo>
                  <a:pt x="191" y="291"/>
                  <a:pt x="193" y="303"/>
                  <a:pt x="193" y="312"/>
                </a:cubicBezTo>
                <a:cubicBezTo>
                  <a:pt x="193" y="322"/>
                  <a:pt x="190" y="333"/>
                  <a:pt x="199" y="337"/>
                </a:cubicBezTo>
                <a:cubicBezTo>
                  <a:pt x="208" y="340"/>
                  <a:pt x="209" y="342"/>
                  <a:pt x="209" y="350"/>
                </a:cubicBezTo>
                <a:cubicBezTo>
                  <a:pt x="209" y="359"/>
                  <a:pt x="209" y="369"/>
                  <a:pt x="214" y="375"/>
                </a:cubicBezTo>
                <a:cubicBezTo>
                  <a:pt x="219" y="380"/>
                  <a:pt x="217" y="380"/>
                  <a:pt x="217" y="389"/>
                </a:cubicBezTo>
                <a:cubicBezTo>
                  <a:pt x="217" y="398"/>
                  <a:pt x="223" y="393"/>
                  <a:pt x="223" y="401"/>
                </a:cubicBezTo>
                <a:cubicBezTo>
                  <a:pt x="224" y="408"/>
                  <a:pt x="219" y="412"/>
                  <a:pt x="228" y="417"/>
                </a:cubicBezTo>
                <a:cubicBezTo>
                  <a:pt x="236" y="423"/>
                  <a:pt x="245" y="428"/>
                  <a:pt x="241" y="418"/>
                </a:cubicBezTo>
                <a:cubicBezTo>
                  <a:pt x="237" y="409"/>
                  <a:pt x="234" y="401"/>
                  <a:pt x="230" y="388"/>
                </a:cubicBezTo>
                <a:cubicBezTo>
                  <a:pt x="226" y="375"/>
                  <a:pt x="223" y="350"/>
                  <a:pt x="229" y="358"/>
                </a:cubicBezTo>
                <a:cubicBezTo>
                  <a:pt x="234" y="365"/>
                  <a:pt x="240" y="388"/>
                  <a:pt x="248" y="404"/>
                </a:cubicBezTo>
                <a:cubicBezTo>
                  <a:pt x="255" y="420"/>
                  <a:pt x="265" y="418"/>
                  <a:pt x="265" y="430"/>
                </a:cubicBezTo>
                <a:cubicBezTo>
                  <a:pt x="265" y="442"/>
                  <a:pt x="255" y="453"/>
                  <a:pt x="274" y="460"/>
                </a:cubicBezTo>
                <a:cubicBezTo>
                  <a:pt x="292" y="468"/>
                  <a:pt x="306" y="484"/>
                  <a:pt x="317" y="482"/>
                </a:cubicBezTo>
                <a:cubicBezTo>
                  <a:pt x="328" y="481"/>
                  <a:pt x="335" y="474"/>
                  <a:pt x="339" y="481"/>
                </a:cubicBezTo>
                <a:cubicBezTo>
                  <a:pt x="343" y="489"/>
                  <a:pt x="352" y="499"/>
                  <a:pt x="362" y="499"/>
                </a:cubicBezTo>
                <a:cubicBezTo>
                  <a:pt x="372" y="499"/>
                  <a:pt x="376" y="506"/>
                  <a:pt x="378" y="516"/>
                </a:cubicBezTo>
                <a:cubicBezTo>
                  <a:pt x="379" y="526"/>
                  <a:pt x="386" y="528"/>
                  <a:pt x="396" y="531"/>
                </a:cubicBezTo>
                <a:cubicBezTo>
                  <a:pt x="406" y="535"/>
                  <a:pt x="409" y="545"/>
                  <a:pt x="416" y="545"/>
                </a:cubicBezTo>
                <a:cubicBezTo>
                  <a:pt x="424" y="544"/>
                  <a:pt x="434" y="540"/>
                  <a:pt x="434" y="548"/>
                </a:cubicBezTo>
                <a:cubicBezTo>
                  <a:pt x="434" y="556"/>
                  <a:pt x="437" y="574"/>
                  <a:pt x="425" y="586"/>
                </a:cubicBezTo>
                <a:cubicBezTo>
                  <a:pt x="412" y="598"/>
                  <a:pt x="406" y="606"/>
                  <a:pt x="413" y="614"/>
                </a:cubicBezTo>
                <a:cubicBezTo>
                  <a:pt x="420" y="621"/>
                  <a:pt x="414" y="629"/>
                  <a:pt x="410" y="635"/>
                </a:cubicBezTo>
                <a:cubicBezTo>
                  <a:pt x="407" y="641"/>
                  <a:pt x="413" y="646"/>
                  <a:pt x="420" y="655"/>
                </a:cubicBezTo>
                <a:cubicBezTo>
                  <a:pt x="426" y="664"/>
                  <a:pt x="436" y="675"/>
                  <a:pt x="441" y="694"/>
                </a:cubicBezTo>
                <a:cubicBezTo>
                  <a:pt x="447" y="712"/>
                  <a:pt x="456" y="719"/>
                  <a:pt x="470" y="725"/>
                </a:cubicBezTo>
                <a:cubicBezTo>
                  <a:pt x="484" y="731"/>
                  <a:pt x="495" y="741"/>
                  <a:pt x="495" y="755"/>
                </a:cubicBezTo>
                <a:cubicBezTo>
                  <a:pt x="495" y="769"/>
                  <a:pt x="495" y="818"/>
                  <a:pt x="495" y="832"/>
                </a:cubicBezTo>
                <a:cubicBezTo>
                  <a:pt x="495" y="847"/>
                  <a:pt x="502" y="861"/>
                  <a:pt x="500" y="872"/>
                </a:cubicBezTo>
                <a:cubicBezTo>
                  <a:pt x="497" y="883"/>
                  <a:pt x="500" y="892"/>
                  <a:pt x="503" y="896"/>
                </a:cubicBezTo>
                <a:cubicBezTo>
                  <a:pt x="506" y="901"/>
                  <a:pt x="505" y="910"/>
                  <a:pt x="506" y="919"/>
                </a:cubicBezTo>
                <a:cubicBezTo>
                  <a:pt x="507" y="928"/>
                  <a:pt x="517" y="922"/>
                  <a:pt x="517" y="930"/>
                </a:cubicBezTo>
                <a:cubicBezTo>
                  <a:pt x="517" y="939"/>
                  <a:pt x="513" y="951"/>
                  <a:pt x="518" y="955"/>
                </a:cubicBezTo>
                <a:cubicBezTo>
                  <a:pt x="523" y="960"/>
                  <a:pt x="512" y="975"/>
                  <a:pt x="535" y="989"/>
                </a:cubicBezTo>
                <a:cubicBezTo>
                  <a:pt x="558" y="1003"/>
                  <a:pt x="559" y="1004"/>
                  <a:pt x="561" y="1007"/>
                </a:cubicBezTo>
                <a:cubicBezTo>
                  <a:pt x="563" y="1009"/>
                  <a:pt x="570" y="1002"/>
                  <a:pt x="570" y="1006"/>
                </a:cubicBezTo>
                <a:cubicBezTo>
                  <a:pt x="570" y="1010"/>
                  <a:pt x="558" y="1023"/>
                  <a:pt x="581" y="1023"/>
                </a:cubicBezTo>
                <a:cubicBezTo>
                  <a:pt x="605" y="1023"/>
                  <a:pt x="619" y="1026"/>
                  <a:pt x="605" y="1015"/>
                </a:cubicBezTo>
                <a:cubicBezTo>
                  <a:pt x="590" y="1004"/>
                  <a:pt x="582" y="1009"/>
                  <a:pt x="580" y="998"/>
                </a:cubicBezTo>
                <a:cubicBezTo>
                  <a:pt x="577" y="987"/>
                  <a:pt x="574" y="989"/>
                  <a:pt x="572" y="981"/>
                </a:cubicBezTo>
                <a:cubicBezTo>
                  <a:pt x="570" y="974"/>
                  <a:pt x="578" y="971"/>
                  <a:pt x="575" y="963"/>
                </a:cubicBezTo>
                <a:cubicBezTo>
                  <a:pt x="573" y="955"/>
                  <a:pt x="563" y="955"/>
                  <a:pt x="564" y="948"/>
                </a:cubicBezTo>
                <a:cubicBezTo>
                  <a:pt x="564" y="940"/>
                  <a:pt x="570" y="933"/>
                  <a:pt x="572" y="929"/>
                </a:cubicBezTo>
                <a:cubicBezTo>
                  <a:pt x="574" y="926"/>
                  <a:pt x="574" y="923"/>
                  <a:pt x="569" y="919"/>
                </a:cubicBezTo>
                <a:cubicBezTo>
                  <a:pt x="565" y="916"/>
                  <a:pt x="566" y="915"/>
                  <a:pt x="572" y="913"/>
                </a:cubicBezTo>
                <a:cubicBezTo>
                  <a:pt x="578" y="912"/>
                  <a:pt x="579" y="914"/>
                  <a:pt x="581" y="906"/>
                </a:cubicBezTo>
                <a:cubicBezTo>
                  <a:pt x="584" y="897"/>
                  <a:pt x="591" y="898"/>
                  <a:pt x="595" y="896"/>
                </a:cubicBezTo>
                <a:cubicBezTo>
                  <a:pt x="598" y="893"/>
                  <a:pt x="610" y="890"/>
                  <a:pt x="606" y="879"/>
                </a:cubicBezTo>
                <a:cubicBezTo>
                  <a:pt x="601" y="868"/>
                  <a:pt x="593" y="863"/>
                  <a:pt x="602" y="863"/>
                </a:cubicBezTo>
                <a:cubicBezTo>
                  <a:pt x="612" y="863"/>
                  <a:pt x="621" y="862"/>
                  <a:pt x="627" y="850"/>
                </a:cubicBezTo>
                <a:cubicBezTo>
                  <a:pt x="633" y="838"/>
                  <a:pt x="630" y="836"/>
                  <a:pt x="637" y="827"/>
                </a:cubicBezTo>
                <a:cubicBezTo>
                  <a:pt x="644" y="817"/>
                  <a:pt x="644" y="810"/>
                  <a:pt x="644" y="803"/>
                </a:cubicBezTo>
                <a:cubicBezTo>
                  <a:pt x="644" y="796"/>
                  <a:pt x="641" y="790"/>
                  <a:pt x="650" y="785"/>
                </a:cubicBezTo>
                <a:cubicBezTo>
                  <a:pt x="660" y="781"/>
                  <a:pt x="690" y="776"/>
                  <a:pt x="694" y="763"/>
                </a:cubicBezTo>
                <a:cubicBezTo>
                  <a:pt x="698" y="751"/>
                  <a:pt x="702" y="737"/>
                  <a:pt x="701" y="724"/>
                </a:cubicBezTo>
                <a:cubicBezTo>
                  <a:pt x="699" y="710"/>
                  <a:pt x="698" y="702"/>
                  <a:pt x="707" y="691"/>
                </a:cubicBezTo>
                <a:cubicBezTo>
                  <a:pt x="717" y="680"/>
                  <a:pt x="729" y="671"/>
                  <a:pt x="729" y="661"/>
                </a:cubicBezTo>
                <a:cubicBezTo>
                  <a:pt x="729" y="651"/>
                  <a:pt x="733" y="636"/>
                  <a:pt x="718" y="632"/>
                </a:cubicBezTo>
                <a:close/>
                <a:moveTo>
                  <a:pt x="873" y="79"/>
                </a:moveTo>
                <a:cubicBezTo>
                  <a:pt x="883" y="69"/>
                  <a:pt x="880" y="64"/>
                  <a:pt x="893" y="59"/>
                </a:cubicBezTo>
                <a:cubicBezTo>
                  <a:pt x="905" y="54"/>
                  <a:pt x="902" y="47"/>
                  <a:pt x="900" y="37"/>
                </a:cubicBezTo>
                <a:cubicBezTo>
                  <a:pt x="899" y="27"/>
                  <a:pt x="900" y="31"/>
                  <a:pt x="905" y="28"/>
                </a:cubicBezTo>
                <a:cubicBezTo>
                  <a:pt x="910" y="24"/>
                  <a:pt x="918" y="22"/>
                  <a:pt x="930" y="21"/>
                </a:cubicBezTo>
                <a:cubicBezTo>
                  <a:pt x="942" y="20"/>
                  <a:pt x="931" y="16"/>
                  <a:pt x="931" y="11"/>
                </a:cubicBezTo>
                <a:cubicBezTo>
                  <a:pt x="931" y="6"/>
                  <a:pt x="922" y="7"/>
                  <a:pt x="910" y="8"/>
                </a:cubicBezTo>
                <a:cubicBezTo>
                  <a:pt x="899" y="10"/>
                  <a:pt x="900" y="8"/>
                  <a:pt x="892" y="5"/>
                </a:cubicBezTo>
                <a:cubicBezTo>
                  <a:pt x="883" y="2"/>
                  <a:pt x="834" y="2"/>
                  <a:pt x="821" y="2"/>
                </a:cubicBezTo>
                <a:cubicBezTo>
                  <a:pt x="809" y="2"/>
                  <a:pt x="786" y="4"/>
                  <a:pt x="774" y="5"/>
                </a:cubicBezTo>
                <a:cubicBezTo>
                  <a:pt x="762" y="6"/>
                  <a:pt x="763" y="5"/>
                  <a:pt x="740" y="2"/>
                </a:cubicBezTo>
                <a:cubicBezTo>
                  <a:pt x="718" y="0"/>
                  <a:pt x="658" y="2"/>
                  <a:pt x="636" y="4"/>
                </a:cubicBezTo>
                <a:cubicBezTo>
                  <a:pt x="614" y="7"/>
                  <a:pt x="598" y="9"/>
                  <a:pt x="584" y="18"/>
                </a:cubicBezTo>
                <a:cubicBezTo>
                  <a:pt x="569" y="28"/>
                  <a:pt x="560" y="24"/>
                  <a:pt x="544" y="26"/>
                </a:cubicBezTo>
                <a:cubicBezTo>
                  <a:pt x="528" y="28"/>
                  <a:pt x="527" y="28"/>
                  <a:pt x="519" y="28"/>
                </a:cubicBezTo>
                <a:cubicBezTo>
                  <a:pt x="511" y="28"/>
                  <a:pt x="512" y="24"/>
                  <a:pt x="499" y="29"/>
                </a:cubicBezTo>
                <a:cubicBezTo>
                  <a:pt x="485" y="34"/>
                  <a:pt x="489" y="37"/>
                  <a:pt x="484" y="30"/>
                </a:cubicBezTo>
                <a:cubicBezTo>
                  <a:pt x="479" y="24"/>
                  <a:pt x="473" y="30"/>
                  <a:pt x="449" y="36"/>
                </a:cubicBezTo>
                <a:cubicBezTo>
                  <a:pt x="425" y="42"/>
                  <a:pt x="457" y="49"/>
                  <a:pt x="465" y="51"/>
                </a:cubicBezTo>
                <a:cubicBezTo>
                  <a:pt x="465" y="51"/>
                  <a:pt x="481" y="50"/>
                  <a:pt x="490" y="48"/>
                </a:cubicBezTo>
                <a:cubicBezTo>
                  <a:pt x="500" y="45"/>
                  <a:pt x="504" y="51"/>
                  <a:pt x="510" y="50"/>
                </a:cubicBezTo>
                <a:cubicBezTo>
                  <a:pt x="516" y="48"/>
                  <a:pt x="517" y="42"/>
                  <a:pt x="551" y="34"/>
                </a:cubicBezTo>
                <a:cubicBezTo>
                  <a:pt x="585" y="27"/>
                  <a:pt x="608" y="33"/>
                  <a:pt x="622" y="39"/>
                </a:cubicBezTo>
                <a:cubicBezTo>
                  <a:pt x="635" y="45"/>
                  <a:pt x="635" y="41"/>
                  <a:pt x="647" y="34"/>
                </a:cubicBezTo>
                <a:cubicBezTo>
                  <a:pt x="659" y="26"/>
                  <a:pt x="679" y="20"/>
                  <a:pt x="700" y="17"/>
                </a:cubicBezTo>
                <a:cubicBezTo>
                  <a:pt x="721" y="13"/>
                  <a:pt x="707" y="21"/>
                  <a:pt x="694" y="26"/>
                </a:cubicBezTo>
                <a:cubicBezTo>
                  <a:pt x="681" y="31"/>
                  <a:pt x="669" y="29"/>
                  <a:pt x="671" y="38"/>
                </a:cubicBezTo>
                <a:cubicBezTo>
                  <a:pt x="674" y="46"/>
                  <a:pt x="700" y="44"/>
                  <a:pt x="707" y="44"/>
                </a:cubicBezTo>
                <a:cubicBezTo>
                  <a:pt x="715" y="44"/>
                  <a:pt x="716" y="56"/>
                  <a:pt x="717" y="62"/>
                </a:cubicBezTo>
                <a:cubicBezTo>
                  <a:pt x="718" y="69"/>
                  <a:pt x="716" y="72"/>
                  <a:pt x="718" y="79"/>
                </a:cubicBezTo>
                <a:cubicBezTo>
                  <a:pt x="719" y="86"/>
                  <a:pt x="723" y="85"/>
                  <a:pt x="716" y="92"/>
                </a:cubicBezTo>
                <a:cubicBezTo>
                  <a:pt x="708" y="98"/>
                  <a:pt x="704" y="98"/>
                  <a:pt x="704" y="109"/>
                </a:cubicBezTo>
                <a:cubicBezTo>
                  <a:pt x="704" y="121"/>
                  <a:pt x="709" y="134"/>
                  <a:pt x="721" y="142"/>
                </a:cubicBezTo>
                <a:cubicBezTo>
                  <a:pt x="733" y="151"/>
                  <a:pt x="739" y="151"/>
                  <a:pt x="746" y="138"/>
                </a:cubicBezTo>
                <a:cubicBezTo>
                  <a:pt x="753" y="125"/>
                  <a:pt x="769" y="116"/>
                  <a:pt x="777" y="112"/>
                </a:cubicBezTo>
                <a:cubicBezTo>
                  <a:pt x="786" y="108"/>
                  <a:pt x="798" y="112"/>
                  <a:pt x="809" y="102"/>
                </a:cubicBezTo>
                <a:cubicBezTo>
                  <a:pt x="819" y="92"/>
                  <a:pt x="834" y="96"/>
                  <a:pt x="850" y="91"/>
                </a:cubicBezTo>
                <a:cubicBezTo>
                  <a:pt x="866" y="86"/>
                  <a:pt x="864" y="89"/>
                  <a:pt x="873" y="79"/>
                </a:cubicBezTo>
                <a:close/>
                <a:moveTo>
                  <a:pt x="890" y="98"/>
                </a:moveTo>
                <a:cubicBezTo>
                  <a:pt x="865" y="102"/>
                  <a:pt x="841" y="93"/>
                  <a:pt x="846" y="107"/>
                </a:cubicBezTo>
                <a:cubicBezTo>
                  <a:pt x="850" y="120"/>
                  <a:pt x="851" y="141"/>
                  <a:pt x="864" y="136"/>
                </a:cubicBezTo>
                <a:cubicBezTo>
                  <a:pt x="887" y="129"/>
                  <a:pt x="913" y="125"/>
                  <a:pt x="907" y="114"/>
                </a:cubicBezTo>
                <a:cubicBezTo>
                  <a:pt x="901" y="104"/>
                  <a:pt x="915" y="95"/>
                  <a:pt x="890" y="98"/>
                </a:cubicBezTo>
                <a:close/>
                <a:moveTo>
                  <a:pt x="1051" y="41"/>
                </a:moveTo>
                <a:cubicBezTo>
                  <a:pt x="1052" y="42"/>
                  <a:pt x="1053" y="42"/>
                  <a:pt x="1053" y="42"/>
                </a:cubicBezTo>
                <a:cubicBezTo>
                  <a:pt x="1062" y="45"/>
                  <a:pt x="1068" y="40"/>
                  <a:pt x="1069" y="34"/>
                </a:cubicBezTo>
                <a:cubicBezTo>
                  <a:pt x="1078" y="20"/>
                  <a:pt x="1075" y="45"/>
                  <a:pt x="1085" y="40"/>
                </a:cubicBezTo>
                <a:cubicBezTo>
                  <a:pt x="1095" y="36"/>
                  <a:pt x="1109" y="26"/>
                  <a:pt x="1121" y="20"/>
                </a:cubicBezTo>
                <a:cubicBezTo>
                  <a:pt x="1133" y="14"/>
                  <a:pt x="1107" y="17"/>
                  <a:pt x="1085" y="13"/>
                </a:cubicBezTo>
                <a:cubicBezTo>
                  <a:pt x="1064" y="10"/>
                  <a:pt x="1035" y="16"/>
                  <a:pt x="1027" y="22"/>
                </a:cubicBezTo>
                <a:cubicBezTo>
                  <a:pt x="1019" y="27"/>
                  <a:pt x="1039" y="38"/>
                  <a:pt x="1051" y="41"/>
                </a:cubicBezTo>
                <a:close/>
                <a:moveTo>
                  <a:pt x="1187" y="24"/>
                </a:moveTo>
                <a:cubicBezTo>
                  <a:pt x="1187" y="24"/>
                  <a:pt x="1183" y="29"/>
                  <a:pt x="1193" y="29"/>
                </a:cubicBezTo>
                <a:cubicBezTo>
                  <a:pt x="1203" y="29"/>
                  <a:pt x="1224" y="23"/>
                  <a:pt x="1241" y="23"/>
                </a:cubicBezTo>
                <a:cubicBezTo>
                  <a:pt x="1258" y="23"/>
                  <a:pt x="1253" y="17"/>
                  <a:pt x="1250" y="17"/>
                </a:cubicBezTo>
                <a:cubicBezTo>
                  <a:pt x="1246" y="17"/>
                  <a:pt x="1237" y="8"/>
                  <a:pt x="1224" y="8"/>
                </a:cubicBezTo>
                <a:cubicBezTo>
                  <a:pt x="1210" y="9"/>
                  <a:pt x="1211" y="15"/>
                  <a:pt x="1202" y="15"/>
                </a:cubicBezTo>
                <a:cubicBezTo>
                  <a:pt x="1194" y="15"/>
                  <a:pt x="1196" y="13"/>
                  <a:pt x="1178" y="13"/>
                </a:cubicBezTo>
                <a:cubicBezTo>
                  <a:pt x="1160" y="14"/>
                  <a:pt x="1178" y="22"/>
                  <a:pt x="1187" y="24"/>
                </a:cubicBezTo>
                <a:close/>
                <a:moveTo>
                  <a:pt x="1769" y="676"/>
                </a:moveTo>
                <a:cubicBezTo>
                  <a:pt x="1782" y="678"/>
                  <a:pt x="1793" y="676"/>
                  <a:pt x="1802" y="671"/>
                </a:cubicBezTo>
                <a:cubicBezTo>
                  <a:pt x="1811" y="666"/>
                  <a:pt x="1807" y="660"/>
                  <a:pt x="1806" y="657"/>
                </a:cubicBezTo>
                <a:cubicBezTo>
                  <a:pt x="1805" y="655"/>
                  <a:pt x="1798" y="660"/>
                  <a:pt x="1789" y="662"/>
                </a:cubicBezTo>
                <a:cubicBezTo>
                  <a:pt x="1780" y="663"/>
                  <a:pt x="1777" y="663"/>
                  <a:pt x="1766" y="664"/>
                </a:cubicBezTo>
                <a:cubicBezTo>
                  <a:pt x="1754" y="665"/>
                  <a:pt x="1761" y="660"/>
                  <a:pt x="1749" y="659"/>
                </a:cubicBezTo>
                <a:cubicBezTo>
                  <a:pt x="1736" y="658"/>
                  <a:pt x="1724" y="656"/>
                  <a:pt x="1709" y="651"/>
                </a:cubicBezTo>
                <a:cubicBezTo>
                  <a:pt x="1695" y="646"/>
                  <a:pt x="1687" y="641"/>
                  <a:pt x="1677" y="638"/>
                </a:cubicBezTo>
                <a:cubicBezTo>
                  <a:pt x="1667" y="635"/>
                  <a:pt x="1676" y="629"/>
                  <a:pt x="1676" y="614"/>
                </a:cubicBezTo>
                <a:cubicBezTo>
                  <a:pt x="1675" y="600"/>
                  <a:pt x="1665" y="606"/>
                  <a:pt x="1658" y="601"/>
                </a:cubicBezTo>
                <a:cubicBezTo>
                  <a:pt x="1650" y="596"/>
                  <a:pt x="1653" y="585"/>
                  <a:pt x="1656" y="588"/>
                </a:cubicBezTo>
                <a:cubicBezTo>
                  <a:pt x="1660" y="592"/>
                  <a:pt x="1660" y="596"/>
                  <a:pt x="1660" y="578"/>
                </a:cubicBezTo>
                <a:cubicBezTo>
                  <a:pt x="1660" y="561"/>
                  <a:pt x="1644" y="549"/>
                  <a:pt x="1634" y="534"/>
                </a:cubicBezTo>
                <a:cubicBezTo>
                  <a:pt x="1624" y="519"/>
                  <a:pt x="1626" y="510"/>
                  <a:pt x="1627" y="503"/>
                </a:cubicBezTo>
                <a:cubicBezTo>
                  <a:pt x="1628" y="495"/>
                  <a:pt x="1645" y="509"/>
                  <a:pt x="1655" y="520"/>
                </a:cubicBezTo>
                <a:cubicBezTo>
                  <a:pt x="1664" y="531"/>
                  <a:pt x="1664" y="531"/>
                  <a:pt x="1669" y="529"/>
                </a:cubicBezTo>
                <a:cubicBezTo>
                  <a:pt x="1674" y="526"/>
                  <a:pt x="1689" y="518"/>
                  <a:pt x="1692" y="504"/>
                </a:cubicBezTo>
                <a:cubicBezTo>
                  <a:pt x="1696" y="491"/>
                  <a:pt x="1665" y="464"/>
                  <a:pt x="1661" y="451"/>
                </a:cubicBezTo>
                <a:cubicBezTo>
                  <a:pt x="1657" y="439"/>
                  <a:pt x="1667" y="446"/>
                  <a:pt x="1672" y="438"/>
                </a:cubicBezTo>
                <a:cubicBezTo>
                  <a:pt x="1677" y="429"/>
                  <a:pt x="1683" y="441"/>
                  <a:pt x="1680" y="447"/>
                </a:cubicBezTo>
                <a:cubicBezTo>
                  <a:pt x="1676" y="453"/>
                  <a:pt x="1681" y="456"/>
                  <a:pt x="1684" y="462"/>
                </a:cubicBezTo>
                <a:cubicBezTo>
                  <a:pt x="1687" y="468"/>
                  <a:pt x="1687" y="462"/>
                  <a:pt x="1691" y="455"/>
                </a:cubicBezTo>
                <a:cubicBezTo>
                  <a:pt x="1694" y="447"/>
                  <a:pt x="1692" y="444"/>
                  <a:pt x="1697" y="439"/>
                </a:cubicBezTo>
                <a:cubicBezTo>
                  <a:pt x="1703" y="434"/>
                  <a:pt x="1726" y="428"/>
                  <a:pt x="1732" y="422"/>
                </a:cubicBezTo>
                <a:cubicBezTo>
                  <a:pt x="1738" y="416"/>
                  <a:pt x="1742" y="409"/>
                  <a:pt x="1750" y="388"/>
                </a:cubicBezTo>
                <a:cubicBezTo>
                  <a:pt x="1757" y="367"/>
                  <a:pt x="1749" y="368"/>
                  <a:pt x="1745" y="360"/>
                </a:cubicBezTo>
                <a:cubicBezTo>
                  <a:pt x="1742" y="353"/>
                  <a:pt x="1732" y="340"/>
                  <a:pt x="1726" y="332"/>
                </a:cubicBezTo>
                <a:cubicBezTo>
                  <a:pt x="1720" y="325"/>
                  <a:pt x="1725" y="327"/>
                  <a:pt x="1729" y="324"/>
                </a:cubicBezTo>
                <a:cubicBezTo>
                  <a:pt x="1734" y="322"/>
                  <a:pt x="1730" y="316"/>
                  <a:pt x="1720" y="312"/>
                </a:cubicBezTo>
                <a:cubicBezTo>
                  <a:pt x="1710" y="309"/>
                  <a:pt x="1712" y="316"/>
                  <a:pt x="1702" y="314"/>
                </a:cubicBezTo>
                <a:cubicBezTo>
                  <a:pt x="1693" y="312"/>
                  <a:pt x="1698" y="306"/>
                  <a:pt x="1708" y="294"/>
                </a:cubicBezTo>
                <a:cubicBezTo>
                  <a:pt x="1718" y="282"/>
                  <a:pt x="1713" y="296"/>
                  <a:pt x="1720" y="301"/>
                </a:cubicBezTo>
                <a:cubicBezTo>
                  <a:pt x="1727" y="306"/>
                  <a:pt x="1729" y="297"/>
                  <a:pt x="1734" y="300"/>
                </a:cubicBezTo>
                <a:cubicBezTo>
                  <a:pt x="1739" y="302"/>
                  <a:pt x="1749" y="307"/>
                  <a:pt x="1756" y="317"/>
                </a:cubicBezTo>
                <a:cubicBezTo>
                  <a:pt x="1764" y="327"/>
                  <a:pt x="1764" y="339"/>
                  <a:pt x="1772" y="338"/>
                </a:cubicBezTo>
                <a:cubicBezTo>
                  <a:pt x="1779" y="338"/>
                  <a:pt x="1779" y="334"/>
                  <a:pt x="1782" y="327"/>
                </a:cubicBezTo>
                <a:cubicBezTo>
                  <a:pt x="1786" y="319"/>
                  <a:pt x="1773" y="312"/>
                  <a:pt x="1767" y="306"/>
                </a:cubicBezTo>
                <a:cubicBezTo>
                  <a:pt x="1761" y="300"/>
                  <a:pt x="1756" y="300"/>
                  <a:pt x="1761" y="295"/>
                </a:cubicBezTo>
                <a:cubicBezTo>
                  <a:pt x="1766" y="290"/>
                  <a:pt x="1761" y="283"/>
                  <a:pt x="1764" y="277"/>
                </a:cubicBezTo>
                <a:cubicBezTo>
                  <a:pt x="1766" y="271"/>
                  <a:pt x="1776" y="274"/>
                  <a:pt x="1785" y="270"/>
                </a:cubicBezTo>
                <a:cubicBezTo>
                  <a:pt x="1794" y="266"/>
                  <a:pt x="1795" y="252"/>
                  <a:pt x="1795" y="237"/>
                </a:cubicBezTo>
                <a:cubicBezTo>
                  <a:pt x="1795" y="221"/>
                  <a:pt x="1788" y="215"/>
                  <a:pt x="1783" y="210"/>
                </a:cubicBezTo>
                <a:cubicBezTo>
                  <a:pt x="1779" y="205"/>
                  <a:pt x="1788" y="207"/>
                  <a:pt x="1796" y="213"/>
                </a:cubicBezTo>
                <a:cubicBezTo>
                  <a:pt x="1804" y="219"/>
                  <a:pt x="1815" y="251"/>
                  <a:pt x="1818" y="263"/>
                </a:cubicBezTo>
                <a:cubicBezTo>
                  <a:pt x="1820" y="276"/>
                  <a:pt x="1819" y="276"/>
                  <a:pt x="1829" y="287"/>
                </a:cubicBezTo>
                <a:cubicBezTo>
                  <a:pt x="1839" y="298"/>
                  <a:pt x="1835" y="296"/>
                  <a:pt x="1832" y="309"/>
                </a:cubicBezTo>
                <a:cubicBezTo>
                  <a:pt x="1829" y="322"/>
                  <a:pt x="1820" y="325"/>
                  <a:pt x="1808" y="328"/>
                </a:cubicBezTo>
                <a:cubicBezTo>
                  <a:pt x="1795" y="332"/>
                  <a:pt x="1799" y="334"/>
                  <a:pt x="1792" y="347"/>
                </a:cubicBezTo>
                <a:cubicBezTo>
                  <a:pt x="1784" y="359"/>
                  <a:pt x="1796" y="360"/>
                  <a:pt x="1803" y="364"/>
                </a:cubicBezTo>
                <a:cubicBezTo>
                  <a:pt x="1809" y="367"/>
                  <a:pt x="1813" y="354"/>
                  <a:pt x="1821" y="348"/>
                </a:cubicBezTo>
                <a:cubicBezTo>
                  <a:pt x="1830" y="343"/>
                  <a:pt x="1839" y="338"/>
                  <a:pt x="1853" y="338"/>
                </a:cubicBezTo>
                <a:cubicBezTo>
                  <a:pt x="1867" y="338"/>
                  <a:pt x="1849" y="319"/>
                  <a:pt x="1848" y="309"/>
                </a:cubicBezTo>
                <a:cubicBezTo>
                  <a:pt x="1847" y="299"/>
                  <a:pt x="1846" y="292"/>
                  <a:pt x="1843" y="284"/>
                </a:cubicBezTo>
                <a:cubicBezTo>
                  <a:pt x="1840" y="277"/>
                  <a:pt x="1846" y="277"/>
                  <a:pt x="1857" y="272"/>
                </a:cubicBezTo>
                <a:cubicBezTo>
                  <a:pt x="1867" y="267"/>
                  <a:pt x="1866" y="257"/>
                  <a:pt x="1860" y="257"/>
                </a:cubicBezTo>
                <a:cubicBezTo>
                  <a:pt x="1854" y="257"/>
                  <a:pt x="1849" y="261"/>
                  <a:pt x="1835" y="260"/>
                </a:cubicBezTo>
                <a:cubicBezTo>
                  <a:pt x="1822" y="259"/>
                  <a:pt x="1825" y="248"/>
                  <a:pt x="1822" y="244"/>
                </a:cubicBezTo>
                <a:cubicBezTo>
                  <a:pt x="1819" y="240"/>
                  <a:pt x="1814" y="231"/>
                  <a:pt x="1814" y="223"/>
                </a:cubicBezTo>
                <a:cubicBezTo>
                  <a:pt x="1813" y="215"/>
                  <a:pt x="1801" y="205"/>
                  <a:pt x="1793" y="198"/>
                </a:cubicBezTo>
                <a:cubicBezTo>
                  <a:pt x="1784" y="190"/>
                  <a:pt x="1779" y="185"/>
                  <a:pt x="1779" y="189"/>
                </a:cubicBezTo>
                <a:cubicBezTo>
                  <a:pt x="1779" y="192"/>
                  <a:pt x="1774" y="188"/>
                  <a:pt x="1762" y="187"/>
                </a:cubicBezTo>
                <a:cubicBezTo>
                  <a:pt x="1750" y="186"/>
                  <a:pt x="1748" y="189"/>
                  <a:pt x="1738" y="188"/>
                </a:cubicBezTo>
                <a:cubicBezTo>
                  <a:pt x="1728" y="187"/>
                  <a:pt x="1739" y="170"/>
                  <a:pt x="1743" y="158"/>
                </a:cubicBezTo>
                <a:cubicBezTo>
                  <a:pt x="1747" y="146"/>
                  <a:pt x="1759" y="153"/>
                  <a:pt x="1768" y="153"/>
                </a:cubicBezTo>
                <a:cubicBezTo>
                  <a:pt x="1777" y="153"/>
                  <a:pt x="1782" y="154"/>
                  <a:pt x="1795" y="157"/>
                </a:cubicBezTo>
                <a:cubicBezTo>
                  <a:pt x="1809" y="161"/>
                  <a:pt x="1803" y="149"/>
                  <a:pt x="1805" y="140"/>
                </a:cubicBezTo>
                <a:cubicBezTo>
                  <a:pt x="1808" y="130"/>
                  <a:pt x="1814" y="135"/>
                  <a:pt x="1821" y="139"/>
                </a:cubicBezTo>
                <a:cubicBezTo>
                  <a:pt x="1829" y="142"/>
                  <a:pt x="1831" y="143"/>
                  <a:pt x="1831" y="135"/>
                </a:cubicBezTo>
                <a:cubicBezTo>
                  <a:pt x="1831" y="128"/>
                  <a:pt x="1838" y="126"/>
                  <a:pt x="1844" y="133"/>
                </a:cubicBezTo>
                <a:cubicBezTo>
                  <a:pt x="1850" y="140"/>
                  <a:pt x="1834" y="154"/>
                  <a:pt x="1834" y="154"/>
                </a:cubicBezTo>
                <a:cubicBezTo>
                  <a:pt x="1834" y="154"/>
                  <a:pt x="1829" y="169"/>
                  <a:pt x="1838" y="174"/>
                </a:cubicBezTo>
                <a:cubicBezTo>
                  <a:pt x="1847" y="179"/>
                  <a:pt x="1866" y="201"/>
                  <a:pt x="1877" y="209"/>
                </a:cubicBezTo>
                <a:cubicBezTo>
                  <a:pt x="1888" y="216"/>
                  <a:pt x="1880" y="196"/>
                  <a:pt x="1880" y="182"/>
                </a:cubicBezTo>
                <a:cubicBezTo>
                  <a:pt x="1880" y="167"/>
                  <a:pt x="1870" y="169"/>
                  <a:pt x="1862" y="156"/>
                </a:cubicBezTo>
                <a:cubicBezTo>
                  <a:pt x="1855" y="142"/>
                  <a:pt x="1860" y="148"/>
                  <a:pt x="1874" y="148"/>
                </a:cubicBezTo>
                <a:cubicBezTo>
                  <a:pt x="1889" y="148"/>
                  <a:pt x="1889" y="143"/>
                  <a:pt x="1893" y="139"/>
                </a:cubicBezTo>
                <a:cubicBezTo>
                  <a:pt x="1896" y="135"/>
                  <a:pt x="1899" y="134"/>
                  <a:pt x="1911" y="134"/>
                </a:cubicBezTo>
                <a:cubicBezTo>
                  <a:pt x="1924" y="134"/>
                  <a:pt x="1916" y="129"/>
                  <a:pt x="1910" y="122"/>
                </a:cubicBezTo>
                <a:cubicBezTo>
                  <a:pt x="1905" y="115"/>
                  <a:pt x="1893" y="117"/>
                  <a:pt x="1897" y="113"/>
                </a:cubicBezTo>
                <a:cubicBezTo>
                  <a:pt x="1901" y="109"/>
                  <a:pt x="1924" y="115"/>
                  <a:pt x="1935" y="120"/>
                </a:cubicBezTo>
                <a:cubicBezTo>
                  <a:pt x="1946" y="124"/>
                  <a:pt x="1943" y="120"/>
                  <a:pt x="1942" y="110"/>
                </a:cubicBezTo>
                <a:cubicBezTo>
                  <a:pt x="1940" y="100"/>
                  <a:pt x="1931" y="108"/>
                  <a:pt x="1904" y="98"/>
                </a:cubicBezTo>
                <a:cubicBezTo>
                  <a:pt x="1877" y="88"/>
                  <a:pt x="1847" y="82"/>
                  <a:pt x="1838" y="82"/>
                </a:cubicBezTo>
                <a:cubicBezTo>
                  <a:pt x="1829" y="82"/>
                  <a:pt x="1835" y="76"/>
                  <a:pt x="1842" y="76"/>
                </a:cubicBezTo>
                <a:cubicBezTo>
                  <a:pt x="1849" y="76"/>
                  <a:pt x="1847" y="70"/>
                  <a:pt x="1841" y="66"/>
                </a:cubicBezTo>
                <a:cubicBezTo>
                  <a:pt x="1834" y="63"/>
                  <a:pt x="1828" y="66"/>
                  <a:pt x="1825" y="73"/>
                </a:cubicBezTo>
                <a:cubicBezTo>
                  <a:pt x="1823" y="81"/>
                  <a:pt x="1833" y="82"/>
                  <a:pt x="1814" y="82"/>
                </a:cubicBezTo>
                <a:cubicBezTo>
                  <a:pt x="1794" y="82"/>
                  <a:pt x="1780" y="82"/>
                  <a:pt x="1757" y="77"/>
                </a:cubicBezTo>
                <a:cubicBezTo>
                  <a:pt x="1734" y="73"/>
                  <a:pt x="1726" y="73"/>
                  <a:pt x="1707" y="72"/>
                </a:cubicBezTo>
                <a:cubicBezTo>
                  <a:pt x="1687" y="72"/>
                  <a:pt x="1689" y="63"/>
                  <a:pt x="1669" y="63"/>
                </a:cubicBezTo>
                <a:cubicBezTo>
                  <a:pt x="1649" y="63"/>
                  <a:pt x="1655" y="56"/>
                  <a:pt x="1647" y="46"/>
                </a:cubicBezTo>
                <a:cubicBezTo>
                  <a:pt x="1639" y="37"/>
                  <a:pt x="1634" y="40"/>
                  <a:pt x="1609" y="40"/>
                </a:cubicBezTo>
                <a:cubicBezTo>
                  <a:pt x="1584" y="40"/>
                  <a:pt x="1597" y="50"/>
                  <a:pt x="1602" y="51"/>
                </a:cubicBezTo>
                <a:cubicBezTo>
                  <a:pt x="1607" y="53"/>
                  <a:pt x="1621" y="57"/>
                  <a:pt x="1630" y="66"/>
                </a:cubicBezTo>
                <a:cubicBezTo>
                  <a:pt x="1639" y="74"/>
                  <a:pt x="1613" y="71"/>
                  <a:pt x="1602" y="72"/>
                </a:cubicBezTo>
                <a:cubicBezTo>
                  <a:pt x="1591" y="72"/>
                  <a:pt x="1592" y="66"/>
                  <a:pt x="1580" y="58"/>
                </a:cubicBezTo>
                <a:cubicBezTo>
                  <a:pt x="1567" y="50"/>
                  <a:pt x="1536" y="55"/>
                  <a:pt x="1518" y="54"/>
                </a:cubicBezTo>
                <a:cubicBezTo>
                  <a:pt x="1500" y="53"/>
                  <a:pt x="1500" y="54"/>
                  <a:pt x="1493" y="41"/>
                </a:cubicBezTo>
                <a:cubicBezTo>
                  <a:pt x="1486" y="29"/>
                  <a:pt x="1472" y="35"/>
                  <a:pt x="1453" y="35"/>
                </a:cubicBezTo>
                <a:cubicBezTo>
                  <a:pt x="1435" y="35"/>
                  <a:pt x="1425" y="26"/>
                  <a:pt x="1415" y="20"/>
                </a:cubicBezTo>
                <a:cubicBezTo>
                  <a:pt x="1406" y="14"/>
                  <a:pt x="1392" y="13"/>
                  <a:pt x="1372" y="10"/>
                </a:cubicBezTo>
                <a:cubicBezTo>
                  <a:pt x="1351" y="7"/>
                  <a:pt x="1362" y="23"/>
                  <a:pt x="1370" y="24"/>
                </a:cubicBezTo>
                <a:cubicBezTo>
                  <a:pt x="1370" y="24"/>
                  <a:pt x="1378" y="27"/>
                  <a:pt x="1387" y="28"/>
                </a:cubicBezTo>
                <a:cubicBezTo>
                  <a:pt x="1395" y="29"/>
                  <a:pt x="1413" y="29"/>
                  <a:pt x="1422" y="40"/>
                </a:cubicBezTo>
                <a:cubicBezTo>
                  <a:pt x="1431" y="51"/>
                  <a:pt x="1394" y="47"/>
                  <a:pt x="1377" y="56"/>
                </a:cubicBezTo>
                <a:cubicBezTo>
                  <a:pt x="1360" y="66"/>
                  <a:pt x="1346" y="61"/>
                  <a:pt x="1335" y="66"/>
                </a:cubicBezTo>
                <a:cubicBezTo>
                  <a:pt x="1323" y="72"/>
                  <a:pt x="1341" y="80"/>
                  <a:pt x="1345" y="91"/>
                </a:cubicBezTo>
                <a:cubicBezTo>
                  <a:pt x="1349" y="102"/>
                  <a:pt x="1345" y="102"/>
                  <a:pt x="1337" y="104"/>
                </a:cubicBezTo>
                <a:cubicBezTo>
                  <a:pt x="1330" y="107"/>
                  <a:pt x="1340" y="93"/>
                  <a:pt x="1336" y="88"/>
                </a:cubicBezTo>
                <a:cubicBezTo>
                  <a:pt x="1333" y="84"/>
                  <a:pt x="1320" y="62"/>
                  <a:pt x="1310" y="56"/>
                </a:cubicBezTo>
                <a:cubicBezTo>
                  <a:pt x="1300" y="49"/>
                  <a:pt x="1302" y="61"/>
                  <a:pt x="1303" y="71"/>
                </a:cubicBezTo>
                <a:cubicBezTo>
                  <a:pt x="1305" y="80"/>
                  <a:pt x="1308" y="80"/>
                  <a:pt x="1310" y="87"/>
                </a:cubicBezTo>
                <a:cubicBezTo>
                  <a:pt x="1313" y="93"/>
                  <a:pt x="1299" y="87"/>
                  <a:pt x="1293" y="82"/>
                </a:cubicBezTo>
                <a:cubicBezTo>
                  <a:pt x="1286" y="77"/>
                  <a:pt x="1264" y="88"/>
                  <a:pt x="1254" y="83"/>
                </a:cubicBezTo>
                <a:cubicBezTo>
                  <a:pt x="1244" y="78"/>
                  <a:pt x="1257" y="80"/>
                  <a:pt x="1257" y="75"/>
                </a:cubicBezTo>
                <a:cubicBezTo>
                  <a:pt x="1257" y="70"/>
                  <a:pt x="1245" y="74"/>
                  <a:pt x="1242" y="66"/>
                </a:cubicBezTo>
                <a:cubicBezTo>
                  <a:pt x="1239" y="59"/>
                  <a:pt x="1263" y="50"/>
                  <a:pt x="1278" y="47"/>
                </a:cubicBezTo>
                <a:cubicBezTo>
                  <a:pt x="1293" y="45"/>
                  <a:pt x="1292" y="45"/>
                  <a:pt x="1292" y="37"/>
                </a:cubicBezTo>
                <a:cubicBezTo>
                  <a:pt x="1292" y="29"/>
                  <a:pt x="1265" y="32"/>
                  <a:pt x="1242" y="43"/>
                </a:cubicBezTo>
                <a:cubicBezTo>
                  <a:pt x="1219" y="54"/>
                  <a:pt x="1225" y="61"/>
                  <a:pt x="1222" y="69"/>
                </a:cubicBezTo>
                <a:cubicBezTo>
                  <a:pt x="1218" y="77"/>
                  <a:pt x="1229" y="77"/>
                  <a:pt x="1234" y="82"/>
                </a:cubicBezTo>
                <a:cubicBezTo>
                  <a:pt x="1240" y="86"/>
                  <a:pt x="1229" y="88"/>
                  <a:pt x="1218" y="91"/>
                </a:cubicBezTo>
                <a:cubicBezTo>
                  <a:pt x="1208" y="94"/>
                  <a:pt x="1206" y="91"/>
                  <a:pt x="1194" y="95"/>
                </a:cubicBezTo>
                <a:cubicBezTo>
                  <a:pt x="1182" y="99"/>
                  <a:pt x="1189" y="104"/>
                  <a:pt x="1179" y="109"/>
                </a:cubicBezTo>
                <a:cubicBezTo>
                  <a:pt x="1169" y="113"/>
                  <a:pt x="1170" y="113"/>
                  <a:pt x="1161" y="116"/>
                </a:cubicBezTo>
                <a:cubicBezTo>
                  <a:pt x="1153" y="120"/>
                  <a:pt x="1163" y="104"/>
                  <a:pt x="1175" y="102"/>
                </a:cubicBezTo>
                <a:cubicBezTo>
                  <a:pt x="1186" y="100"/>
                  <a:pt x="1183" y="93"/>
                  <a:pt x="1180" y="91"/>
                </a:cubicBezTo>
                <a:cubicBezTo>
                  <a:pt x="1176" y="88"/>
                  <a:pt x="1154" y="82"/>
                  <a:pt x="1131" y="75"/>
                </a:cubicBezTo>
                <a:cubicBezTo>
                  <a:pt x="1107" y="68"/>
                  <a:pt x="1069" y="77"/>
                  <a:pt x="1057" y="83"/>
                </a:cubicBezTo>
                <a:cubicBezTo>
                  <a:pt x="1044" y="89"/>
                  <a:pt x="1045" y="93"/>
                  <a:pt x="1043" y="102"/>
                </a:cubicBezTo>
                <a:cubicBezTo>
                  <a:pt x="1042" y="110"/>
                  <a:pt x="1013" y="123"/>
                  <a:pt x="999" y="130"/>
                </a:cubicBezTo>
                <a:cubicBezTo>
                  <a:pt x="984" y="138"/>
                  <a:pt x="997" y="148"/>
                  <a:pt x="1001" y="155"/>
                </a:cubicBezTo>
                <a:cubicBezTo>
                  <a:pt x="1005" y="162"/>
                  <a:pt x="1015" y="158"/>
                  <a:pt x="1027" y="155"/>
                </a:cubicBezTo>
                <a:cubicBezTo>
                  <a:pt x="1038" y="151"/>
                  <a:pt x="1037" y="166"/>
                  <a:pt x="1038" y="171"/>
                </a:cubicBezTo>
                <a:cubicBezTo>
                  <a:pt x="1040" y="176"/>
                  <a:pt x="1047" y="177"/>
                  <a:pt x="1058" y="172"/>
                </a:cubicBezTo>
                <a:cubicBezTo>
                  <a:pt x="1069" y="167"/>
                  <a:pt x="1066" y="155"/>
                  <a:pt x="1066" y="148"/>
                </a:cubicBezTo>
                <a:cubicBezTo>
                  <a:pt x="1066" y="141"/>
                  <a:pt x="1064" y="138"/>
                  <a:pt x="1071" y="129"/>
                </a:cubicBezTo>
                <a:cubicBezTo>
                  <a:pt x="1079" y="120"/>
                  <a:pt x="1085" y="114"/>
                  <a:pt x="1092" y="109"/>
                </a:cubicBezTo>
                <a:cubicBezTo>
                  <a:pt x="1099" y="105"/>
                  <a:pt x="1098" y="113"/>
                  <a:pt x="1088" y="121"/>
                </a:cubicBezTo>
                <a:cubicBezTo>
                  <a:pt x="1078" y="130"/>
                  <a:pt x="1085" y="132"/>
                  <a:pt x="1090" y="142"/>
                </a:cubicBezTo>
                <a:cubicBezTo>
                  <a:pt x="1095" y="152"/>
                  <a:pt x="1105" y="142"/>
                  <a:pt x="1117" y="141"/>
                </a:cubicBezTo>
                <a:cubicBezTo>
                  <a:pt x="1130" y="139"/>
                  <a:pt x="1107" y="151"/>
                  <a:pt x="1097" y="151"/>
                </a:cubicBezTo>
                <a:cubicBezTo>
                  <a:pt x="1088" y="151"/>
                  <a:pt x="1097" y="162"/>
                  <a:pt x="1091" y="162"/>
                </a:cubicBezTo>
                <a:cubicBezTo>
                  <a:pt x="1085" y="162"/>
                  <a:pt x="1085" y="166"/>
                  <a:pt x="1084" y="176"/>
                </a:cubicBezTo>
                <a:cubicBezTo>
                  <a:pt x="1083" y="186"/>
                  <a:pt x="1080" y="183"/>
                  <a:pt x="1073" y="186"/>
                </a:cubicBezTo>
                <a:cubicBezTo>
                  <a:pt x="1066" y="189"/>
                  <a:pt x="1056" y="189"/>
                  <a:pt x="1045" y="187"/>
                </a:cubicBezTo>
                <a:cubicBezTo>
                  <a:pt x="1034" y="184"/>
                  <a:pt x="1035" y="174"/>
                  <a:pt x="1027" y="167"/>
                </a:cubicBezTo>
                <a:cubicBezTo>
                  <a:pt x="1020" y="161"/>
                  <a:pt x="1018" y="171"/>
                  <a:pt x="1018" y="175"/>
                </a:cubicBezTo>
                <a:cubicBezTo>
                  <a:pt x="1018" y="179"/>
                  <a:pt x="1011" y="189"/>
                  <a:pt x="1007" y="189"/>
                </a:cubicBezTo>
                <a:cubicBezTo>
                  <a:pt x="1004" y="189"/>
                  <a:pt x="994" y="199"/>
                  <a:pt x="988" y="207"/>
                </a:cubicBezTo>
                <a:cubicBezTo>
                  <a:pt x="982" y="215"/>
                  <a:pt x="978" y="210"/>
                  <a:pt x="976" y="207"/>
                </a:cubicBezTo>
                <a:cubicBezTo>
                  <a:pt x="974" y="204"/>
                  <a:pt x="980" y="199"/>
                  <a:pt x="977" y="190"/>
                </a:cubicBezTo>
                <a:cubicBezTo>
                  <a:pt x="973" y="182"/>
                  <a:pt x="960" y="175"/>
                  <a:pt x="964" y="156"/>
                </a:cubicBezTo>
                <a:cubicBezTo>
                  <a:pt x="968" y="136"/>
                  <a:pt x="959" y="146"/>
                  <a:pt x="946" y="148"/>
                </a:cubicBezTo>
                <a:cubicBezTo>
                  <a:pt x="932" y="150"/>
                  <a:pt x="928" y="156"/>
                  <a:pt x="927" y="161"/>
                </a:cubicBezTo>
                <a:cubicBezTo>
                  <a:pt x="926" y="166"/>
                  <a:pt x="919" y="176"/>
                  <a:pt x="910" y="185"/>
                </a:cubicBezTo>
                <a:cubicBezTo>
                  <a:pt x="902" y="194"/>
                  <a:pt x="908" y="202"/>
                  <a:pt x="912" y="212"/>
                </a:cubicBezTo>
                <a:cubicBezTo>
                  <a:pt x="916" y="222"/>
                  <a:pt x="927" y="209"/>
                  <a:pt x="931" y="200"/>
                </a:cubicBezTo>
                <a:cubicBezTo>
                  <a:pt x="934" y="192"/>
                  <a:pt x="938" y="188"/>
                  <a:pt x="943" y="192"/>
                </a:cubicBezTo>
                <a:cubicBezTo>
                  <a:pt x="948" y="196"/>
                  <a:pt x="936" y="204"/>
                  <a:pt x="934" y="214"/>
                </a:cubicBezTo>
                <a:cubicBezTo>
                  <a:pt x="932" y="224"/>
                  <a:pt x="937" y="223"/>
                  <a:pt x="949" y="220"/>
                </a:cubicBezTo>
                <a:cubicBezTo>
                  <a:pt x="961" y="216"/>
                  <a:pt x="955" y="214"/>
                  <a:pt x="964" y="218"/>
                </a:cubicBezTo>
                <a:cubicBezTo>
                  <a:pt x="973" y="222"/>
                  <a:pt x="956" y="226"/>
                  <a:pt x="945" y="226"/>
                </a:cubicBezTo>
                <a:cubicBezTo>
                  <a:pt x="934" y="227"/>
                  <a:pt x="938" y="235"/>
                  <a:pt x="947" y="242"/>
                </a:cubicBezTo>
                <a:cubicBezTo>
                  <a:pt x="957" y="248"/>
                  <a:pt x="952" y="258"/>
                  <a:pt x="947" y="259"/>
                </a:cubicBezTo>
                <a:cubicBezTo>
                  <a:pt x="941" y="260"/>
                  <a:pt x="930" y="262"/>
                  <a:pt x="913" y="265"/>
                </a:cubicBezTo>
                <a:cubicBezTo>
                  <a:pt x="896" y="268"/>
                  <a:pt x="911" y="282"/>
                  <a:pt x="908" y="290"/>
                </a:cubicBezTo>
                <a:cubicBezTo>
                  <a:pt x="904" y="297"/>
                  <a:pt x="904" y="314"/>
                  <a:pt x="911" y="315"/>
                </a:cubicBezTo>
                <a:cubicBezTo>
                  <a:pt x="919" y="316"/>
                  <a:pt x="919" y="328"/>
                  <a:pt x="915" y="332"/>
                </a:cubicBezTo>
                <a:cubicBezTo>
                  <a:pt x="910" y="337"/>
                  <a:pt x="910" y="341"/>
                  <a:pt x="899" y="348"/>
                </a:cubicBezTo>
                <a:cubicBezTo>
                  <a:pt x="889" y="356"/>
                  <a:pt x="897" y="363"/>
                  <a:pt x="894" y="373"/>
                </a:cubicBezTo>
                <a:cubicBezTo>
                  <a:pt x="890" y="383"/>
                  <a:pt x="882" y="377"/>
                  <a:pt x="872" y="388"/>
                </a:cubicBezTo>
                <a:cubicBezTo>
                  <a:pt x="862" y="399"/>
                  <a:pt x="857" y="407"/>
                  <a:pt x="850" y="420"/>
                </a:cubicBezTo>
                <a:cubicBezTo>
                  <a:pt x="842" y="433"/>
                  <a:pt x="841" y="433"/>
                  <a:pt x="851" y="449"/>
                </a:cubicBezTo>
                <a:cubicBezTo>
                  <a:pt x="860" y="464"/>
                  <a:pt x="851" y="468"/>
                  <a:pt x="843" y="481"/>
                </a:cubicBezTo>
                <a:cubicBezTo>
                  <a:pt x="835" y="495"/>
                  <a:pt x="846" y="496"/>
                  <a:pt x="849" y="508"/>
                </a:cubicBezTo>
                <a:cubicBezTo>
                  <a:pt x="852" y="519"/>
                  <a:pt x="859" y="517"/>
                  <a:pt x="862" y="529"/>
                </a:cubicBezTo>
                <a:cubicBezTo>
                  <a:pt x="864" y="540"/>
                  <a:pt x="867" y="544"/>
                  <a:pt x="879" y="552"/>
                </a:cubicBezTo>
                <a:cubicBezTo>
                  <a:pt x="891" y="561"/>
                  <a:pt x="903" y="572"/>
                  <a:pt x="909" y="570"/>
                </a:cubicBezTo>
                <a:cubicBezTo>
                  <a:pt x="915" y="567"/>
                  <a:pt x="924" y="561"/>
                  <a:pt x="943" y="561"/>
                </a:cubicBezTo>
                <a:cubicBezTo>
                  <a:pt x="963" y="562"/>
                  <a:pt x="956" y="553"/>
                  <a:pt x="976" y="550"/>
                </a:cubicBezTo>
                <a:cubicBezTo>
                  <a:pt x="996" y="546"/>
                  <a:pt x="985" y="552"/>
                  <a:pt x="988" y="558"/>
                </a:cubicBezTo>
                <a:cubicBezTo>
                  <a:pt x="990" y="564"/>
                  <a:pt x="1001" y="570"/>
                  <a:pt x="1016" y="571"/>
                </a:cubicBezTo>
                <a:cubicBezTo>
                  <a:pt x="1032" y="572"/>
                  <a:pt x="1019" y="590"/>
                  <a:pt x="1018" y="602"/>
                </a:cubicBezTo>
                <a:cubicBezTo>
                  <a:pt x="1017" y="614"/>
                  <a:pt x="1018" y="614"/>
                  <a:pt x="1026" y="624"/>
                </a:cubicBezTo>
                <a:cubicBezTo>
                  <a:pt x="1033" y="634"/>
                  <a:pt x="1043" y="657"/>
                  <a:pt x="1046" y="668"/>
                </a:cubicBezTo>
                <a:cubicBezTo>
                  <a:pt x="1048" y="680"/>
                  <a:pt x="1043" y="694"/>
                  <a:pt x="1037" y="705"/>
                </a:cubicBezTo>
                <a:cubicBezTo>
                  <a:pt x="1030" y="715"/>
                  <a:pt x="1032" y="741"/>
                  <a:pt x="1047" y="759"/>
                </a:cubicBezTo>
                <a:cubicBezTo>
                  <a:pt x="1061" y="778"/>
                  <a:pt x="1053" y="777"/>
                  <a:pt x="1053" y="796"/>
                </a:cubicBezTo>
                <a:cubicBezTo>
                  <a:pt x="1053" y="816"/>
                  <a:pt x="1063" y="812"/>
                  <a:pt x="1070" y="823"/>
                </a:cubicBezTo>
                <a:cubicBezTo>
                  <a:pt x="1078" y="834"/>
                  <a:pt x="1075" y="854"/>
                  <a:pt x="1081" y="865"/>
                </a:cubicBezTo>
                <a:cubicBezTo>
                  <a:pt x="1088" y="876"/>
                  <a:pt x="1100" y="866"/>
                  <a:pt x="1113" y="861"/>
                </a:cubicBezTo>
                <a:cubicBezTo>
                  <a:pt x="1127" y="856"/>
                  <a:pt x="1133" y="858"/>
                  <a:pt x="1149" y="846"/>
                </a:cubicBezTo>
                <a:cubicBezTo>
                  <a:pt x="1165" y="834"/>
                  <a:pt x="1177" y="811"/>
                  <a:pt x="1177" y="804"/>
                </a:cubicBezTo>
                <a:cubicBezTo>
                  <a:pt x="1177" y="797"/>
                  <a:pt x="1182" y="795"/>
                  <a:pt x="1191" y="791"/>
                </a:cubicBezTo>
                <a:cubicBezTo>
                  <a:pt x="1199" y="788"/>
                  <a:pt x="1197" y="766"/>
                  <a:pt x="1197" y="760"/>
                </a:cubicBezTo>
                <a:cubicBezTo>
                  <a:pt x="1196" y="754"/>
                  <a:pt x="1198" y="749"/>
                  <a:pt x="1202" y="746"/>
                </a:cubicBezTo>
                <a:cubicBezTo>
                  <a:pt x="1205" y="742"/>
                  <a:pt x="1226" y="722"/>
                  <a:pt x="1234" y="714"/>
                </a:cubicBezTo>
                <a:cubicBezTo>
                  <a:pt x="1241" y="705"/>
                  <a:pt x="1234" y="694"/>
                  <a:pt x="1233" y="680"/>
                </a:cubicBezTo>
                <a:cubicBezTo>
                  <a:pt x="1231" y="667"/>
                  <a:pt x="1226" y="662"/>
                  <a:pt x="1226" y="646"/>
                </a:cubicBezTo>
                <a:cubicBezTo>
                  <a:pt x="1226" y="630"/>
                  <a:pt x="1221" y="631"/>
                  <a:pt x="1249" y="605"/>
                </a:cubicBezTo>
                <a:cubicBezTo>
                  <a:pt x="1277" y="579"/>
                  <a:pt x="1303" y="538"/>
                  <a:pt x="1305" y="529"/>
                </a:cubicBezTo>
                <a:cubicBezTo>
                  <a:pt x="1308" y="519"/>
                  <a:pt x="1307" y="512"/>
                  <a:pt x="1305" y="505"/>
                </a:cubicBezTo>
                <a:cubicBezTo>
                  <a:pt x="1303" y="498"/>
                  <a:pt x="1267" y="512"/>
                  <a:pt x="1259" y="512"/>
                </a:cubicBezTo>
                <a:cubicBezTo>
                  <a:pt x="1250" y="512"/>
                  <a:pt x="1235" y="493"/>
                  <a:pt x="1234" y="487"/>
                </a:cubicBezTo>
                <a:cubicBezTo>
                  <a:pt x="1232" y="480"/>
                  <a:pt x="1219" y="473"/>
                  <a:pt x="1208" y="463"/>
                </a:cubicBezTo>
                <a:cubicBezTo>
                  <a:pt x="1197" y="453"/>
                  <a:pt x="1206" y="439"/>
                  <a:pt x="1197" y="428"/>
                </a:cubicBezTo>
                <a:cubicBezTo>
                  <a:pt x="1189" y="417"/>
                  <a:pt x="1185" y="401"/>
                  <a:pt x="1183" y="391"/>
                </a:cubicBezTo>
                <a:cubicBezTo>
                  <a:pt x="1181" y="382"/>
                  <a:pt x="1196" y="398"/>
                  <a:pt x="1207" y="411"/>
                </a:cubicBezTo>
                <a:cubicBezTo>
                  <a:pt x="1218" y="423"/>
                  <a:pt x="1232" y="447"/>
                  <a:pt x="1236" y="455"/>
                </a:cubicBezTo>
                <a:cubicBezTo>
                  <a:pt x="1240" y="464"/>
                  <a:pt x="1244" y="476"/>
                  <a:pt x="1245" y="487"/>
                </a:cubicBezTo>
                <a:cubicBezTo>
                  <a:pt x="1245" y="497"/>
                  <a:pt x="1252" y="498"/>
                  <a:pt x="1262" y="497"/>
                </a:cubicBezTo>
                <a:cubicBezTo>
                  <a:pt x="1272" y="497"/>
                  <a:pt x="1308" y="478"/>
                  <a:pt x="1320" y="472"/>
                </a:cubicBezTo>
                <a:cubicBezTo>
                  <a:pt x="1333" y="466"/>
                  <a:pt x="1348" y="449"/>
                  <a:pt x="1354" y="432"/>
                </a:cubicBezTo>
                <a:cubicBezTo>
                  <a:pt x="1360" y="415"/>
                  <a:pt x="1341" y="417"/>
                  <a:pt x="1333" y="409"/>
                </a:cubicBezTo>
                <a:cubicBezTo>
                  <a:pt x="1325" y="401"/>
                  <a:pt x="1325" y="409"/>
                  <a:pt x="1314" y="412"/>
                </a:cubicBezTo>
                <a:cubicBezTo>
                  <a:pt x="1304" y="414"/>
                  <a:pt x="1296" y="401"/>
                  <a:pt x="1280" y="386"/>
                </a:cubicBezTo>
                <a:cubicBezTo>
                  <a:pt x="1264" y="370"/>
                  <a:pt x="1274" y="375"/>
                  <a:pt x="1277" y="372"/>
                </a:cubicBezTo>
                <a:cubicBezTo>
                  <a:pt x="1281" y="369"/>
                  <a:pt x="1297" y="380"/>
                  <a:pt x="1306" y="391"/>
                </a:cubicBezTo>
                <a:cubicBezTo>
                  <a:pt x="1315" y="401"/>
                  <a:pt x="1317" y="397"/>
                  <a:pt x="1328" y="397"/>
                </a:cubicBezTo>
                <a:cubicBezTo>
                  <a:pt x="1339" y="397"/>
                  <a:pt x="1341" y="402"/>
                  <a:pt x="1356" y="407"/>
                </a:cubicBezTo>
                <a:cubicBezTo>
                  <a:pt x="1370" y="411"/>
                  <a:pt x="1378" y="405"/>
                  <a:pt x="1390" y="406"/>
                </a:cubicBezTo>
                <a:cubicBezTo>
                  <a:pt x="1402" y="407"/>
                  <a:pt x="1400" y="413"/>
                  <a:pt x="1409" y="427"/>
                </a:cubicBezTo>
                <a:cubicBezTo>
                  <a:pt x="1417" y="440"/>
                  <a:pt x="1414" y="436"/>
                  <a:pt x="1432" y="438"/>
                </a:cubicBezTo>
                <a:cubicBezTo>
                  <a:pt x="1451" y="439"/>
                  <a:pt x="1437" y="438"/>
                  <a:pt x="1437" y="449"/>
                </a:cubicBezTo>
                <a:cubicBezTo>
                  <a:pt x="1437" y="461"/>
                  <a:pt x="1439" y="465"/>
                  <a:pt x="1450" y="480"/>
                </a:cubicBezTo>
                <a:cubicBezTo>
                  <a:pt x="1461" y="494"/>
                  <a:pt x="1465" y="521"/>
                  <a:pt x="1468" y="535"/>
                </a:cubicBezTo>
                <a:cubicBezTo>
                  <a:pt x="1472" y="548"/>
                  <a:pt x="1479" y="535"/>
                  <a:pt x="1490" y="535"/>
                </a:cubicBezTo>
                <a:cubicBezTo>
                  <a:pt x="1500" y="535"/>
                  <a:pt x="1490" y="544"/>
                  <a:pt x="1499" y="557"/>
                </a:cubicBezTo>
                <a:cubicBezTo>
                  <a:pt x="1507" y="571"/>
                  <a:pt x="1513" y="553"/>
                  <a:pt x="1513" y="548"/>
                </a:cubicBezTo>
                <a:cubicBezTo>
                  <a:pt x="1513" y="543"/>
                  <a:pt x="1508" y="530"/>
                  <a:pt x="1503" y="526"/>
                </a:cubicBezTo>
                <a:cubicBezTo>
                  <a:pt x="1498" y="522"/>
                  <a:pt x="1491" y="523"/>
                  <a:pt x="1497" y="516"/>
                </a:cubicBezTo>
                <a:cubicBezTo>
                  <a:pt x="1503" y="509"/>
                  <a:pt x="1498" y="503"/>
                  <a:pt x="1498" y="493"/>
                </a:cubicBezTo>
                <a:cubicBezTo>
                  <a:pt x="1498" y="484"/>
                  <a:pt x="1499" y="477"/>
                  <a:pt x="1503" y="473"/>
                </a:cubicBezTo>
                <a:cubicBezTo>
                  <a:pt x="1507" y="469"/>
                  <a:pt x="1522" y="454"/>
                  <a:pt x="1532" y="443"/>
                </a:cubicBezTo>
                <a:cubicBezTo>
                  <a:pt x="1541" y="432"/>
                  <a:pt x="1548" y="430"/>
                  <a:pt x="1561" y="431"/>
                </a:cubicBezTo>
                <a:cubicBezTo>
                  <a:pt x="1574" y="432"/>
                  <a:pt x="1564" y="433"/>
                  <a:pt x="1571" y="444"/>
                </a:cubicBezTo>
                <a:cubicBezTo>
                  <a:pt x="1579" y="454"/>
                  <a:pt x="1580" y="468"/>
                  <a:pt x="1589" y="478"/>
                </a:cubicBezTo>
                <a:cubicBezTo>
                  <a:pt x="1597" y="488"/>
                  <a:pt x="1598" y="476"/>
                  <a:pt x="1605" y="473"/>
                </a:cubicBezTo>
                <a:cubicBezTo>
                  <a:pt x="1612" y="470"/>
                  <a:pt x="1607" y="483"/>
                  <a:pt x="1612" y="493"/>
                </a:cubicBezTo>
                <a:cubicBezTo>
                  <a:pt x="1617" y="503"/>
                  <a:pt x="1614" y="517"/>
                  <a:pt x="1614" y="526"/>
                </a:cubicBezTo>
                <a:cubicBezTo>
                  <a:pt x="1614" y="535"/>
                  <a:pt x="1625" y="545"/>
                  <a:pt x="1632" y="553"/>
                </a:cubicBezTo>
                <a:cubicBezTo>
                  <a:pt x="1639" y="561"/>
                  <a:pt x="1636" y="566"/>
                  <a:pt x="1632" y="569"/>
                </a:cubicBezTo>
                <a:cubicBezTo>
                  <a:pt x="1628" y="572"/>
                  <a:pt x="1619" y="561"/>
                  <a:pt x="1612" y="554"/>
                </a:cubicBezTo>
                <a:cubicBezTo>
                  <a:pt x="1606" y="547"/>
                  <a:pt x="1596" y="551"/>
                  <a:pt x="1602" y="559"/>
                </a:cubicBezTo>
                <a:cubicBezTo>
                  <a:pt x="1609" y="566"/>
                  <a:pt x="1613" y="580"/>
                  <a:pt x="1621" y="594"/>
                </a:cubicBezTo>
                <a:cubicBezTo>
                  <a:pt x="1628" y="609"/>
                  <a:pt x="1644" y="625"/>
                  <a:pt x="1655" y="641"/>
                </a:cubicBezTo>
                <a:cubicBezTo>
                  <a:pt x="1666" y="656"/>
                  <a:pt x="1702" y="662"/>
                  <a:pt x="1715" y="662"/>
                </a:cubicBezTo>
                <a:cubicBezTo>
                  <a:pt x="1729" y="662"/>
                  <a:pt x="1756" y="674"/>
                  <a:pt x="1769" y="676"/>
                </a:cubicBezTo>
                <a:close/>
                <a:moveTo>
                  <a:pt x="1185" y="349"/>
                </a:moveTo>
                <a:cubicBezTo>
                  <a:pt x="1180" y="359"/>
                  <a:pt x="1177" y="366"/>
                  <a:pt x="1170" y="364"/>
                </a:cubicBezTo>
                <a:cubicBezTo>
                  <a:pt x="1162" y="361"/>
                  <a:pt x="1137" y="362"/>
                  <a:pt x="1124" y="358"/>
                </a:cubicBezTo>
                <a:cubicBezTo>
                  <a:pt x="1112" y="354"/>
                  <a:pt x="1093" y="346"/>
                  <a:pt x="1090" y="355"/>
                </a:cubicBezTo>
                <a:cubicBezTo>
                  <a:pt x="1086" y="364"/>
                  <a:pt x="1098" y="372"/>
                  <a:pt x="1077" y="364"/>
                </a:cubicBezTo>
                <a:cubicBezTo>
                  <a:pt x="1056" y="357"/>
                  <a:pt x="1033" y="348"/>
                  <a:pt x="1031" y="341"/>
                </a:cubicBezTo>
                <a:cubicBezTo>
                  <a:pt x="1028" y="334"/>
                  <a:pt x="1039" y="316"/>
                  <a:pt x="1024" y="316"/>
                </a:cubicBezTo>
                <a:cubicBezTo>
                  <a:pt x="1009" y="316"/>
                  <a:pt x="988" y="315"/>
                  <a:pt x="981" y="320"/>
                </a:cubicBezTo>
                <a:cubicBezTo>
                  <a:pt x="974" y="325"/>
                  <a:pt x="948" y="334"/>
                  <a:pt x="940" y="332"/>
                </a:cubicBezTo>
                <a:cubicBezTo>
                  <a:pt x="932" y="329"/>
                  <a:pt x="920" y="327"/>
                  <a:pt x="934" y="321"/>
                </a:cubicBezTo>
                <a:cubicBezTo>
                  <a:pt x="947" y="315"/>
                  <a:pt x="963" y="318"/>
                  <a:pt x="965" y="310"/>
                </a:cubicBezTo>
                <a:cubicBezTo>
                  <a:pt x="967" y="301"/>
                  <a:pt x="953" y="300"/>
                  <a:pt x="967" y="292"/>
                </a:cubicBezTo>
                <a:cubicBezTo>
                  <a:pt x="980" y="284"/>
                  <a:pt x="975" y="278"/>
                  <a:pt x="984" y="274"/>
                </a:cubicBezTo>
                <a:cubicBezTo>
                  <a:pt x="994" y="269"/>
                  <a:pt x="1006" y="270"/>
                  <a:pt x="1013" y="268"/>
                </a:cubicBezTo>
                <a:cubicBezTo>
                  <a:pt x="1020" y="265"/>
                  <a:pt x="1011" y="263"/>
                  <a:pt x="1024" y="270"/>
                </a:cubicBezTo>
                <a:cubicBezTo>
                  <a:pt x="1037" y="278"/>
                  <a:pt x="1046" y="292"/>
                  <a:pt x="1053" y="293"/>
                </a:cubicBezTo>
                <a:cubicBezTo>
                  <a:pt x="1059" y="294"/>
                  <a:pt x="1064" y="299"/>
                  <a:pt x="1059" y="302"/>
                </a:cubicBezTo>
                <a:cubicBezTo>
                  <a:pt x="1055" y="306"/>
                  <a:pt x="1048" y="308"/>
                  <a:pt x="1046" y="308"/>
                </a:cubicBezTo>
                <a:cubicBezTo>
                  <a:pt x="1043" y="308"/>
                  <a:pt x="1042" y="315"/>
                  <a:pt x="1044" y="316"/>
                </a:cubicBezTo>
                <a:cubicBezTo>
                  <a:pt x="1047" y="316"/>
                  <a:pt x="1053" y="327"/>
                  <a:pt x="1057" y="324"/>
                </a:cubicBezTo>
                <a:cubicBezTo>
                  <a:pt x="1061" y="321"/>
                  <a:pt x="1057" y="316"/>
                  <a:pt x="1064" y="313"/>
                </a:cubicBezTo>
                <a:cubicBezTo>
                  <a:pt x="1072" y="311"/>
                  <a:pt x="1080" y="307"/>
                  <a:pt x="1076" y="302"/>
                </a:cubicBezTo>
                <a:cubicBezTo>
                  <a:pt x="1073" y="297"/>
                  <a:pt x="1069" y="291"/>
                  <a:pt x="1076" y="295"/>
                </a:cubicBezTo>
                <a:cubicBezTo>
                  <a:pt x="1083" y="298"/>
                  <a:pt x="1089" y="296"/>
                  <a:pt x="1081" y="289"/>
                </a:cubicBezTo>
                <a:cubicBezTo>
                  <a:pt x="1074" y="281"/>
                  <a:pt x="1071" y="281"/>
                  <a:pt x="1062" y="274"/>
                </a:cubicBezTo>
                <a:cubicBezTo>
                  <a:pt x="1053" y="268"/>
                  <a:pt x="1043" y="264"/>
                  <a:pt x="1043" y="259"/>
                </a:cubicBezTo>
                <a:cubicBezTo>
                  <a:pt x="1043" y="254"/>
                  <a:pt x="1037" y="245"/>
                  <a:pt x="1046" y="248"/>
                </a:cubicBezTo>
                <a:cubicBezTo>
                  <a:pt x="1055" y="252"/>
                  <a:pt x="1087" y="269"/>
                  <a:pt x="1087" y="276"/>
                </a:cubicBezTo>
                <a:cubicBezTo>
                  <a:pt x="1087" y="283"/>
                  <a:pt x="1096" y="295"/>
                  <a:pt x="1088" y="300"/>
                </a:cubicBezTo>
                <a:cubicBezTo>
                  <a:pt x="1080" y="306"/>
                  <a:pt x="1096" y="308"/>
                  <a:pt x="1099" y="311"/>
                </a:cubicBezTo>
                <a:cubicBezTo>
                  <a:pt x="1102" y="315"/>
                  <a:pt x="1101" y="324"/>
                  <a:pt x="1110" y="322"/>
                </a:cubicBezTo>
                <a:cubicBezTo>
                  <a:pt x="1119" y="321"/>
                  <a:pt x="1126" y="322"/>
                  <a:pt x="1121" y="312"/>
                </a:cubicBezTo>
                <a:cubicBezTo>
                  <a:pt x="1116" y="303"/>
                  <a:pt x="1107" y="299"/>
                  <a:pt x="1116" y="295"/>
                </a:cubicBezTo>
                <a:cubicBezTo>
                  <a:pt x="1124" y="292"/>
                  <a:pt x="1126" y="288"/>
                  <a:pt x="1128" y="302"/>
                </a:cubicBezTo>
                <a:cubicBezTo>
                  <a:pt x="1131" y="316"/>
                  <a:pt x="1128" y="322"/>
                  <a:pt x="1148" y="322"/>
                </a:cubicBezTo>
                <a:cubicBezTo>
                  <a:pt x="1168" y="323"/>
                  <a:pt x="1181" y="317"/>
                  <a:pt x="1184" y="323"/>
                </a:cubicBezTo>
                <a:cubicBezTo>
                  <a:pt x="1186" y="329"/>
                  <a:pt x="1190" y="339"/>
                  <a:pt x="1185" y="349"/>
                </a:cubicBezTo>
                <a:close/>
                <a:moveTo>
                  <a:pt x="1218" y="286"/>
                </a:moveTo>
                <a:cubicBezTo>
                  <a:pt x="1204" y="285"/>
                  <a:pt x="1181" y="281"/>
                  <a:pt x="1170" y="281"/>
                </a:cubicBezTo>
                <a:cubicBezTo>
                  <a:pt x="1160" y="281"/>
                  <a:pt x="1155" y="283"/>
                  <a:pt x="1155" y="283"/>
                </a:cubicBezTo>
                <a:cubicBezTo>
                  <a:pt x="1146" y="281"/>
                  <a:pt x="1124" y="287"/>
                  <a:pt x="1135" y="273"/>
                </a:cubicBezTo>
                <a:cubicBezTo>
                  <a:pt x="1146" y="258"/>
                  <a:pt x="1139" y="240"/>
                  <a:pt x="1153" y="245"/>
                </a:cubicBezTo>
                <a:cubicBezTo>
                  <a:pt x="1166" y="250"/>
                  <a:pt x="1167" y="269"/>
                  <a:pt x="1176" y="258"/>
                </a:cubicBezTo>
                <a:cubicBezTo>
                  <a:pt x="1184" y="246"/>
                  <a:pt x="1193" y="232"/>
                  <a:pt x="1196" y="242"/>
                </a:cubicBezTo>
                <a:cubicBezTo>
                  <a:pt x="1198" y="251"/>
                  <a:pt x="1184" y="258"/>
                  <a:pt x="1202" y="266"/>
                </a:cubicBezTo>
                <a:cubicBezTo>
                  <a:pt x="1219" y="274"/>
                  <a:pt x="1231" y="287"/>
                  <a:pt x="1218" y="286"/>
                </a:cubicBezTo>
                <a:close/>
                <a:moveTo>
                  <a:pt x="1298" y="317"/>
                </a:moveTo>
                <a:cubicBezTo>
                  <a:pt x="1286" y="317"/>
                  <a:pt x="1271" y="315"/>
                  <a:pt x="1271" y="308"/>
                </a:cubicBezTo>
                <a:cubicBezTo>
                  <a:pt x="1271" y="301"/>
                  <a:pt x="1271" y="292"/>
                  <a:pt x="1271" y="292"/>
                </a:cubicBezTo>
                <a:cubicBezTo>
                  <a:pt x="1264" y="276"/>
                  <a:pt x="1255" y="273"/>
                  <a:pt x="1255" y="262"/>
                </a:cubicBezTo>
                <a:cubicBezTo>
                  <a:pt x="1255" y="251"/>
                  <a:pt x="1262" y="242"/>
                  <a:pt x="1276" y="242"/>
                </a:cubicBezTo>
                <a:cubicBezTo>
                  <a:pt x="1289" y="242"/>
                  <a:pt x="1296" y="240"/>
                  <a:pt x="1286" y="252"/>
                </a:cubicBezTo>
                <a:cubicBezTo>
                  <a:pt x="1276" y="263"/>
                  <a:pt x="1266" y="264"/>
                  <a:pt x="1280" y="283"/>
                </a:cubicBezTo>
                <a:cubicBezTo>
                  <a:pt x="1293" y="301"/>
                  <a:pt x="1311" y="317"/>
                  <a:pt x="1298" y="317"/>
                </a:cubicBezTo>
                <a:close/>
                <a:moveTo>
                  <a:pt x="1756" y="431"/>
                </a:moveTo>
                <a:cubicBezTo>
                  <a:pt x="1762" y="433"/>
                  <a:pt x="1764" y="405"/>
                  <a:pt x="1752" y="409"/>
                </a:cubicBezTo>
                <a:cubicBezTo>
                  <a:pt x="1739" y="413"/>
                  <a:pt x="1748" y="429"/>
                  <a:pt x="1756" y="431"/>
                </a:cubicBezTo>
                <a:close/>
                <a:moveTo>
                  <a:pt x="1773" y="511"/>
                </a:moveTo>
                <a:cubicBezTo>
                  <a:pt x="1778" y="515"/>
                  <a:pt x="1779" y="522"/>
                  <a:pt x="1778" y="532"/>
                </a:cubicBezTo>
                <a:cubicBezTo>
                  <a:pt x="1777" y="543"/>
                  <a:pt x="1768" y="542"/>
                  <a:pt x="1784" y="548"/>
                </a:cubicBezTo>
                <a:cubicBezTo>
                  <a:pt x="1800" y="555"/>
                  <a:pt x="1819" y="566"/>
                  <a:pt x="1814" y="545"/>
                </a:cubicBezTo>
                <a:cubicBezTo>
                  <a:pt x="1809" y="525"/>
                  <a:pt x="1813" y="522"/>
                  <a:pt x="1796" y="506"/>
                </a:cubicBezTo>
                <a:cubicBezTo>
                  <a:pt x="1779" y="490"/>
                  <a:pt x="1778" y="500"/>
                  <a:pt x="1776" y="487"/>
                </a:cubicBezTo>
                <a:cubicBezTo>
                  <a:pt x="1774" y="474"/>
                  <a:pt x="1770" y="449"/>
                  <a:pt x="1763" y="458"/>
                </a:cubicBezTo>
                <a:cubicBezTo>
                  <a:pt x="1757" y="467"/>
                  <a:pt x="1753" y="470"/>
                  <a:pt x="1759" y="484"/>
                </a:cubicBezTo>
                <a:cubicBezTo>
                  <a:pt x="1766" y="498"/>
                  <a:pt x="1767" y="508"/>
                  <a:pt x="1773" y="511"/>
                </a:cubicBezTo>
                <a:close/>
                <a:moveTo>
                  <a:pt x="1737" y="545"/>
                </a:moveTo>
                <a:cubicBezTo>
                  <a:pt x="1731" y="552"/>
                  <a:pt x="1720" y="568"/>
                  <a:pt x="1712" y="574"/>
                </a:cubicBezTo>
                <a:cubicBezTo>
                  <a:pt x="1704" y="580"/>
                  <a:pt x="1691" y="572"/>
                  <a:pt x="1692" y="585"/>
                </a:cubicBezTo>
                <a:cubicBezTo>
                  <a:pt x="1693" y="598"/>
                  <a:pt x="1694" y="604"/>
                  <a:pt x="1695" y="614"/>
                </a:cubicBezTo>
                <a:cubicBezTo>
                  <a:pt x="1696" y="623"/>
                  <a:pt x="1698" y="629"/>
                  <a:pt x="1712" y="629"/>
                </a:cubicBezTo>
                <a:cubicBezTo>
                  <a:pt x="1726" y="629"/>
                  <a:pt x="1733" y="633"/>
                  <a:pt x="1738" y="632"/>
                </a:cubicBezTo>
                <a:cubicBezTo>
                  <a:pt x="1742" y="630"/>
                  <a:pt x="1741" y="621"/>
                  <a:pt x="1747" y="610"/>
                </a:cubicBezTo>
                <a:cubicBezTo>
                  <a:pt x="1753" y="598"/>
                  <a:pt x="1762" y="601"/>
                  <a:pt x="1758" y="593"/>
                </a:cubicBezTo>
                <a:cubicBezTo>
                  <a:pt x="1755" y="584"/>
                  <a:pt x="1755" y="586"/>
                  <a:pt x="1755" y="578"/>
                </a:cubicBezTo>
                <a:cubicBezTo>
                  <a:pt x="1755" y="569"/>
                  <a:pt x="1759" y="575"/>
                  <a:pt x="1757" y="561"/>
                </a:cubicBezTo>
                <a:cubicBezTo>
                  <a:pt x="1754" y="546"/>
                  <a:pt x="1743" y="536"/>
                  <a:pt x="1737" y="545"/>
                </a:cubicBezTo>
                <a:close/>
                <a:moveTo>
                  <a:pt x="1936" y="632"/>
                </a:moveTo>
                <a:cubicBezTo>
                  <a:pt x="1924" y="619"/>
                  <a:pt x="1903" y="610"/>
                  <a:pt x="1895" y="611"/>
                </a:cubicBezTo>
                <a:cubicBezTo>
                  <a:pt x="1886" y="612"/>
                  <a:pt x="1879" y="625"/>
                  <a:pt x="1874" y="620"/>
                </a:cubicBezTo>
                <a:cubicBezTo>
                  <a:pt x="1869" y="615"/>
                  <a:pt x="1855" y="593"/>
                  <a:pt x="1847" y="599"/>
                </a:cubicBezTo>
                <a:cubicBezTo>
                  <a:pt x="1840" y="606"/>
                  <a:pt x="1848" y="614"/>
                  <a:pt x="1839" y="614"/>
                </a:cubicBezTo>
                <a:cubicBezTo>
                  <a:pt x="1829" y="614"/>
                  <a:pt x="1827" y="625"/>
                  <a:pt x="1825" y="610"/>
                </a:cubicBezTo>
                <a:cubicBezTo>
                  <a:pt x="1823" y="595"/>
                  <a:pt x="1815" y="587"/>
                  <a:pt x="1813" y="598"/>
                </a:cubicBezTo>
                <a:cubicBezTo>
                  <a:pt x="1811" y="610"/>
                  <a:pt x="1810" y="617"/>
                  <a:pt x="1806" y="609"/>
                </a:cubicBezTo>
                <a:cubicBezTo>
                  <a:pt x="1801" y="600"/>
                  <a:pt x="1798" y="606"/>
                  <a:pt x="1798" y="597"/>
                </a:cubicBezTo>
                <a:cubicBezTo>
                  <a:pt x="1798" y="589"/>
                  <a:pt x="1779" y="580"/>
                  <a:pt x="1772" y="589"/>
                </a:cubicBezTo>
                <a:cubicBezTo>
                  <a:pt x="1767" y="595"/>
                  <a:pt x="1765" y="596"/>
                  <a:pt x="1763" y="609"/>
                </a:cubicBezTo>
                <a:cubicBezTo>
                  <a:pt x="1761" y="622"/>
                  <a:pt x="1757" y="643"/>
                  <a:pt x="1767" y="637"/>
                </a:cubicBezTo>
                <a:cubicBezTo>
                  <a:pt x="1777" y="632"/>
                  <a:pt x="1779" y="636"/>
                  <a:pt x="1784" y="630"/>
                </a:cubicBezTo>
                <a:cubicBezTo>
                  <a:pt x="1789" y="623"/>
                  <a:pt x="1794" y="619"/>
                  <a:pt x="1803" y="623"/>
                </a:cubicBezTo>
                <a:cubicBezTo>
                  <a:pt x="1811" y="627"/>
                  <a:pt x="1808" y="627"/>
                  <a:pt x="1823" y="625"/>
                </a:cubicBezTo>
                <a:cubicBezTo>
                  <a:pt x="1838" y="623"/>
                  <a:pt x="1845" y="623"/>
                  <a:pt x="1856" y="630"/>
                </a:cubicBezTo>
                <a:cubicBezTo>
                  <a:pt x="1866" y="636"/>
                  <a:pt x="1887" y="632"/>
                  <a:pt x="1887" y="639"/>
                </a:cubicBezTo>
                <a:cubicBezTo>
                  <a:pt x="1887" y="646"/>
                  <a:pt x="1865" y="650"/>
                  <a:pt x="1887" y="657"/>
                </a:cubicBezTo>
                <a:cubicBezTo>
                  <a:pt x="1909" y="664"/>
                  <a:pt x="1914" y="679"/>
                  <a:pt x="1920" y="671"/>
                </a:cubicBezTo>
                <a:cubicBezTo>
                  <a:pt x="1927" y="664"/>
                  <a:pt x="1936" y="653"/>
                  <a:pt x="1943" y="661"/>
                </a:cubicBezTo>
                <a:cubicBezTo>
                  <a:pt x="1949" y="668"/>
                  <a:pt x="1975" y="689"/>
                  <a:pt x="1970" y="678"/>
                </a:cubicBezTo>
                <a:cubicBezTo>
                  <a:pt x="1966" y="667"/>
                  <a:pt x="1967" y="656"/>
                  <a:pt x="1982" y="644"/>
                </a:cubicBezTo>
                <a:cubicBezTo>
                  <a:pt x="1997" y="632"/>
                  <a:pt x="1993" y="626"/>
                  <a:pt x="1986" y="626"/>
                </a:cubicBezTo>
                <a:cubicBezTo>
                  <a:pt x="1980" y="626"/>
                  <a:pt x="1980" y="634"/>
                  <a:pt x="1965" y="636"/>
                </a:cubicBezTo>
                <a:cubicBezTo>
                  <a:pt x="1949" y="638"/>
                  <a:pt x="1949" y="646"/>
                  <a:pt x="1936" y="632"/>
                </a:cubicBezTo>
                <a:close/>
                <a:moveTo>
                  <a:pt x="1943" y="755"/>
                </a:moveTo>
                <a:cubicBezTo>
                  <a:pt x="1934" y="733"/>
                  <a:pt x="1934" y="716"/>
                  <a:pt x="1930" y="706"/>
                </a:cubicBezTo>
                <a:cubicBezTo>
                  <a:pt x="1925" y="697"/>
                  <a:pt x="1929" y="685"/>
                  <a:pt x="1914" y="685"/>
                </a:cubicBezTo>
                <a:cubicBezTo>
                  <a:pt x="1909" y="685"/>
                  <a:pt x="1909" y="689"/>
                  <a:pt x="1904" y="702"/>
                </a:cubicBezTo>
                <a:cubicBezTo>
                  <a:pt x="1899" y="714"/>
                  <a:pt x="1905" y="737"/>
                  <a:pt x="1893" y="734"/>
                </a:cubicBezTo>
                <a:cubicBezTo>
                  <a:pt x="1880" y="731"/>
                  <a:pt x="1875" y="725"/>
                  <a:pt x="1872" y="713"/>
                </a:cubicBezTo>
                <a:cubicBezTo>
                  <a:pt x="1869" y="701"/>
                  <a:pt x="1876" y="689"/>
                  <a:pt x="1866" y="689"/>
                </a:cubicBezTo>
                <a:cubicBezTo>
                  <a:pt x="1857" y="689"/>
                  <a:pt x="1830" y="683"/>
                  <a:pt x="1824" y="693"/>
                </a:cubicBezTo>
                <a:cubicBezTo>
                  <a:pt x="1817" y="703"/>
                  <a:pt x="1826" y="707"/>
                  <a:pt x="1811" y="707"/>
                </a:cubicBezTo>
                <a:cubicBezTo>
                  <a:pt x="1797" y="707"/>
                  <a:pt x="1792" y="707"/>
                  <a:pt x="1784" y="717"/>
                </a:cubicBezTo>
                <a:cubicBezTo>
                  <a:pt x="1776" y="726"/>
                  <a:pt x="1766" y="753"/>
                  <a:pt x="1725" y="755"/>
                </a:cubicBezTo>
                <a:cubicBezTo>
                  <a:pt x="1685" y="756"/>
                  <a:pt x="1705" y="778"/>
                  <a:pt x="1705" y="802"/>
                </a:cubicBezTo>
                <a:cubicBezTo>
                  <a:pt x="1705" y="825"/>
                  <a:pt x="1684" y="840"/>
                  <a:pt x="1693" y="848"/>
                </a:cubicBezTo>
                <a:cubicBezTo>
                  <a:pt x="1703" y="857"/>
                  <a:pt x="1690" y="868"/>
                  <a:pt x="1710" y="861"/>
                </a:cubicBezTo>
                <a:cubicBezTo>
                  <a:pt x="1730" y="855"/>
                  <a:pt x="1748" y="853"/>
                  <a:pt x="1779" y="848"/>
                </a:cubicBezTo>
                <a:cubicBezTo>
                  <a:pt x="1810" y="843"/>
                  <a:pt x="1825" y="842"/>
                  <a:pt x="1826" y="857"/>
                </a:cubicBezTo>
                <a:cubicBezTo>
                  <a:pt x="1827" y="872"/>
                  <a:pt x="1822" y="861"/>
                  <a:pt x="1834" y="864"/>
                </a:cubicBezTo>
                <a:cubicBezTo>
                  <a:pt x="1846" y="867"/>
                  <a:pt x="1833" y="887"/>
                  <a:pt x="1847" y="889"/>
                </a:cubicBezTo>
                <a:cubicBezTo>
                  <a:pt x="1862" y="891"/>
                  <a:pt x="1853" y="901"/>
                  <a:pt x="1865" y="901"/>
                </a:cubicBezTo>
                <a:cubicBezTo>
                  <a:pt x="1878" y="901"/>
                  <a:pt x="1882" y="914"/>
                  <a:pt x="1872" y="914"/>
                </a:cubicBezTo>
                <a:cubicBezTo>
                  <a:pt x="1862" y="914"/>
                  <a:pt x="1846" y="936"/>
                  <a:pt x="1862" y="929"/>
                </a:cubicBezTo>
                <a:cubicBezTo>
                  <a:pt x="1877" y="921"/>
                  <a:pt x="1892" y="919"/>
                  <a:pt x="1892" y="908"/>
                </a:cubicBezTo>
                <a:cubicBezTo>
                  <a:pt x="1892" y="896"/>
                  <a:pt x="1890" y="895"/>
                  <a:pt x="1908" y="881"/>
                </a:cubicBezTo>
                <a:cubicBezTo>
                  <a:pt x="1926" y="867"/>
                  <a:pt x="1967" y="833"/>
                  <a:pt x="1965" y="806"/>
                </a:cubicBezTo>
                <a:cubicBezTo>
                  <a:pt x="1962" y="778"/>
                  <a:pt x="1951" y="776"/>
                  <a:pt x="1943" y="755"/>
                </a:cubicBezTo>
                <a:close/>
                <a:moveTo>
                  <a:pt x="2067" y="868"/>
                </a:moveTo>
                <a:cubicBezTo>
                  <a:pt x="2059" y="864"/>
                  <a:pt x="2059" y="871"/>
                  <a:pt x="2054" y="885"/>
                </a:cubicBezTo>
                <a:cubicBezTo>
                  <a:pt x="2050" y="899"/>
                  <a:pt x="2026" y="905"/>
                  <a:pt x="2022" y="908"/>
                </a:cubicBezTo>
                <a:cubicBezTo>
                  <a:pt x="2019" y="911"/>
                  <a:pt x="2011" y="919"/>
                  <a:pt x="2011" y="919"/>
                </a:cubicBezTo>
                <a:cubicBezTo>
                  <a:pt x="1993" y="930"/>
                  <a:pt x="1958" y="942"/>
                  <a:pt x="1967" y="951"/>
                </a:cubicBezTo>
                <a:cubicBezTo>
                  <a:pt x="1975" y="961"/>
                  <a:pt x="1981" y="955"/>
                  <a:pt x="2002" y="945"/>
                </a:cubicBezTo>
                <a:cubicBezTo>
                  <a:pt x="2022" y="934"/>
                  <a:pt x="2028" y="921"/>
                  <a:pt x="2039" y="913"/>
                </a:cubicBezTo>
                <a:cubicBezTo>
                  <a:pt x="2051" y="906"/>
                  <a:pt x="2057" y="907"/>
                  <a:pt x="2066" y="897"/>
                </a:cubicBezTo>
                <a:cubicBezTo>
                  <a:pt x="2074" y="888"/>
                  <a:pt x="2074" y="872"/>
                  <a:pt x="2067" y="868"/>
                </a:cubicBezTo>
                <a:close/>
              </a:path>
            </a:pathLst>
          </a:custGeom>
          <a:solidFill>
            <a:srgbClr val="A1131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930" lvl="1" indent="1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lvl="2" indent="1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lvl="3" indent="1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lvl="4" indent="1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05" name="组合 33"/>
          <p:cNvGrpSpPr/>
          <p:nvPr/>
        </p:nvGrpSpPr>
        <p:grpSpPr>
          <a:xfrm>
            <a:off x="2351617" y="3911600"/>
            <a:ext cx="2698749" cy="454025"/>
            <a:chOff x="918399" y="5878066"/>
            <a:chExt cx="2024435" cy="454092"/>
          </a:xfrm>
        </p:grpSpPr>
        <p:sp>
          <p:nvSpPr>
            <p:cNvPr id="25606" name="Freeform 35"/>
            <p:cNvSpPr>
              <a:spLocks noEditPoints="1"/>
            </p:cNvSpPr>
            <p:nvPr/>
          </p:nvSpPr>
          <p:spPr>
            <a:xfrm>
              <a:off x="1059259" y="5953724"/>
              <a:ext cx="172373" cy="302776"/>
            </a:xfrm>
            <a:custGeom>
              <a:avLst/>
              <a:gdLst/>
              <a:ahLst/>
              <a:cxnLst>
                <a:cxn ang="0">
                  <a:pos x="146700" y="25231"/>
                </a:cxn>
                <a:cxn ang="0">
                  <a:pos x="110025" y="3604"/>
                </a:cxn>
                <a:cxn ang="0">
                  <a:pos x="86186" y="0"/>
                </a:cxn>
                <a:cxn ang="0">
                  <a:pos x="25672" y="25231"/>
                </a:cxn>
                <a:cxn ang="0">
                  <a:pos x="0" y="84705"/>
                </a:cxn>
                <a:cxn ang="0">
                  <a:pos x="0" y="93716"/>
                </a:cxn>
                <a:cxn ang="0">
                  <a:pos x="11002" y="126156"/>
                </a:cxn>
                <a:cxn ang="0">
                  <a:pos x="42176" y="219873"/>
                </a:cxn>
                <a:cxn ang="0">
                  <a:pos x="44010" y="230686"/>
                </a:cxn>
                <a:cxn ang="0">
                  <a:pos x="55012" y="241499"/>
                </a:cxn>
                <a:cxn ang="0">
                  <a:pos x="117360" y="241499"/>
                </a:cxn>
                <a:cxn ang="0">
                  <a:pos x="128362" y="230686"/>
                </a:cxn>
                <a:cxn ang="0">
                  <a:pos x="130196" y="219873"/>
                </a:cxn>
                <a:cxn ang="0">
                  <a:pos x="161370" y="126156"/>
                </a:cxn>
                <a:cxn ang="0">
                  <a:pos x="172373" y="93716"/>
                </a:cxn>
                <a:cxn ang="0">
                  <a:pos x="172373" y="84705"/>
                </a:cxn>
                <a:cxn ang="0">
                  <a:pos x="146700" y="25231"/>
                </a:cxn>
                <a:cxn ang="0">
                  <a:pos x="150367" y="91914"/>
                </a:cxn>
                <a:cxn ang="0">
                  <a:pos x="143032" y="115343"/>
                </a:cxn>
                <a:cxn ang="0">
                  <a:pos x="108191" y="218070"/>
                </a:cxn>
                <a:cxn ang="0">
                  <a:pos x="108191" y="219873"/>
                </a:cxn>
                <a:cxn ang="0">
                  <a:pos x="97189" y="219873"/>
                </a:cxn>
                <a:cxn ang="0">
                  <a:pos x="97189" y="180223"/>
                </a:cxn>
                <a:cxn ang="0">
                  <a:pos x="75183" y="180223"/>
                </a:cxn>
                <a:cxn ang="0">
                  <a:pos x="75183" y="219873"/>
                </a:cxn>
                <a:cxn ang="0">
                  <a:pos x="64181" y="219873"/>
                </a:cxn>
                <a:cxn ang="0">
                  <a:pos x="64181" y="218070"/>
                </a:cxn>
                <a:cxn ang="0">
                  <a:pos x="31173" y="120749"/>
                </a:cxn>
                <a:cxn ang="0">
                  <a:pos x="31173" y="118947"/>
                </a:cxn>
                <a:cxn ang="0">
                  <a:pos x="29340" y="115343"/>
                </a:cxn>
                <a:cxn ang="0">
                  <a:pos x="22005" y="91914"/>
                </a:cxn>
                <a:cxn ang="0">
                  <a:pos x="22005" y="84705"/>
                </a:cxn>
                <a:cxn ang="0">
                  <a:pos x="40342" y="41451"/>
                </a:cxn>
                <a:cxn ang="0">
                  <a:pos x="86186" y="21626"/>
                </a:cxn>
                <a:cxn ang="0">
                  <a:pos x="104524" y="25231"/>
                </a:cxn>
                <a:cxn ang="0">
                  <a:pos x="132030" y="41451"/>
                </a:cxn>
                <a:cxn ang="0">
                  <a:pos x="150367" y="84705"/>
                </a:cxn>
                <a:cxn ang="0">
                  <a:pos x="150367" y="91914"/>
                </a:cxn>
                <a:cxn ang="0">
                  <a:pos x="51345" y="277544"/>
                </a:cxn>
                <a:cxn ang="0">
                  <a:pos x="121027" y="277544"/>
                </a:cxn>
                <a:cxn ang="0">
                  <a:pos x="121027" y="255917"/>
                </a:cxn>
                <a:cxn ang="0">
                  <a:pos x="51345" y="255917"/>
                </a:cxn>
                <a:cxn ang="0">
                  <a:pos x="51345" y="277544"/>
                </a:cxn>
                <a:cxn ang="0">
                  <a:pos x="66015" y="302776"/>
                </a:cxn>
                <a:cxn ang="0">
                  <a:pos x="106357" y="302776"/>
                </a:cxn>
                <a:cxn ang="0">
                  <a:pos x="106357" y="290160"/>
                </a:cxn>
                <a:cxn ang="0">
                  <a:pos x="66015" y="290160"/>
                </a:cxn>
                <a:cxn ang="0">
                  <a:pos x="66015" y="302776"/>
                </a:cxn>
              </a:cxnLst>
              <a:pathLst>
                <a:path w="94" h="168">
                  <a:moveTo>
                    <a:pt x="80" y="14"/>
                  </a:moveTo>
                  <a:cubicBezTo>
                    <a:pt x="75" y="9"/>
                    <a:pt x="68" y="4"/>
                    <a:pt x="60" y="2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34" y="0"/>
                    <a:pt x="23" y="5"/>
                    <a:pt x="14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8"/>
                    <a:pt x="3" y="64"/>
                    <a:pt x="6" y="70"/>
                  </a:cubicBezTo>
                  <a:cubicBezTo>
                    <a:pt x="6" y="70"/>
                    <a:pt x="23" y="102"/>
                    <a:pt x="23" y="122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32"/>
                    <a:pt x="27" y="134"/>
                    <a:pt x="30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7" y="134"/>
                    <a:pt x="69" y="132"/>
                    <a:pt x="70" y="128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02"/>
                    <a:pt x="88" y="70"/>
                    <a:pt x="88" y="70"/>
                  </a:cubicBezTo>
                  <a:cubicBezTo>
                    <a:pt x="91" y="64"/>
                    <a:pt x="93" y="58"/>
                    <a:pt x="94" y="52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5"/>
                    <a:pt x="89" y="23"/>
                    <a:pt x="80" y="14"/>
                  </a:cubicBezTo>
                  <a:close/>
                  <a:moveTo>
                    <a:pt x="82" y="51"/>
                  </a:moveTo>
                  <a:cubicBezTo>
                    <a:pt x="81" y="56"/>
                    <a:pt x="80" y="60"/>
                    <a:pt x="78" y="64"/>
                  </a:cubicBezTo>
                  <a:cubicBezTo>
                    <a:pt x="76" y="68"/>
                    <a:pt x="59" y="99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05"/>
                    <a:pt x="26" y="83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4" y="60"/>
                    <a:pt x="13" y="56"/>
                    <a:pt x="12" y="51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38"/>
                    <a:pt x="16" y="29"/>
                    <a:pt x="22" y="23"/>
                  </a:cubicBezTo>
                  <a:cubicBezTo>
                    <a:pt x="29" y="16"/>
                    <a:pt x="38" y="12"/>
                    <a:pt x="47" y="12"/>
                  </a:cubicBezTo>
                  <a:cubicBezTo>
                    <a:pt x="50" y="12"/>
                    <a:pt x="54" y="13"/>
                    <a:pt x="57" y="14"/>
                  </a:cubicBezTo>
                  <a:cubicBezTo>
                    <a:pt x="63" y="15"/>
                    <a:pt x="68" y="18"/>
                    <a:pt x="72" y="23"/>
                  </a:cubicBezTo>
                  <a:cubicBezTo>
                    <a:pt x="78" y="29"/>
                    <a:pt x="82" y="38"/>
                    <a:pt x="82" y="47"/>
                  </a:cubicBezTo>
                  <a:lnTo>
                    <a:pt x="82" y="51"/>
                  </a:lnTo>
                  <a:close/>
                  <a:moveTo>
                    <a:pt x="28" y="154"/>
                  </a:moveTo>
                  <a:cubicBezTo>
                    <a:pt x="66" y="154"/>
                    <a:pt x="66" y="154"/>
                    <a:pt x="66" y="154"/>
                  </a:cubicBezTo>
                  <a:cubicBezTo>
                    <a:pt x="66" y="142"/>
                    <a:pt x="66" y="142"/>
                    <a:pt x="66" y="142"/>
                  </a:cubicBezTo>
                  <a:cubicBezTo>
                    <a:pt x="28" y="142"/>
                    <a:pt x="28" y="142"/>
                    <a:pt x="28" y="142"/>
                  </a:cubicBezTo>
                  <a:lnTo>
                    <a:pt x="28" y="154"/>
                  </a:lnTo>
                  <a:close/>
                  <a:moveTo>
                    <a:pt x="36" y="168"/>
                  </a:moveTo>
                  <a:cubicBezTo>
                    <a:pt x="58" y="168"/>
                    <a:pt x="58" y="168"/>
                    <a:pt x="58" y="168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6" y="1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18399" y="5878066"/>
              <a:ext cx="454092" cy="454092"/>
            </a:xfrm>
            <a:prstGeom prst="ellipse">
              <a:avLst/>
            </a:prstGeom>
            <a:noFill/>
            <a:ln w="254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5608" name="Freeform 13"/>
            <p:cNvSpPr>
              <a:spLocks noEditPoints="1"/>
            </p:cNvSpPr>
            <p:nvPr/>
          </p:nvSpPr>
          <p:spPr>
            <a:xfrm>
              <a:off x="1812387" y="5983414"/>
              <a:ext cx="236458" cy="243397"/>
            </a:xfrm>
            <a:custGeom>
              <a:avLst/>
              <a:gdLst/>
              <a:ahLst/>
              <a:cxnLst>
                <a:cxn ang="0">
                  <a:pos x="118868" y="243397"/>
                </a:cxn>
                <a:cxn ang="0">
                  <a:pos x="0" y="204965"/>
                </a:cxn>
                <a:cxn ang="0">
                  <a:pos x="80523" y="169096"/>
                </a:cxn>
                <a:cxn ang="0">
                  <a:pos x="81801" y="183188"/>
                </a:cxn>
                <a:cxn ang="0">
                  <a:pos x="31953" y="204965"/>
                </a:cxn>
                <a:cxn ang="0">
                  <a:pos x="118868" y="230586"/>
                </a:cxn>
                <a:cxn ang="0">
                  <a:pos x="204504" y="204965"/>
                </a:cxn>
                <a:cxn ang="0">
                  <a:pos x="154656" y="183188"/>
                </a:cxn>
                <a:cxn ang="0">
                  <a:pos x="155934" y="169096"/>
                </a:cxn>
                <a:cxn ang="0">
                  <a:pos x="236458" y="204965"/>
                </a:cxn>
                <a:cxn ang="0">
                  <a:pos x="118868" y="243397"/>
                </a:cxn>
                <a:cxn ang="0">
                  <a:pos x="112477" y="215214"/>
                </a:cxn>
                <a:cxn ang="0">
                  <a:pos x="112477" y="148600"/>
                </a:cxn>
                <a:cxn ang="0">
                  <a:pos x="127815" y="148600"/>
                </a:cxn>
                <a:cxn ang="0">
                  <a:pos x="127815" y="215214"/>
                </a:cxn>
                <a:cxn ang="0">
                  <a:pos x="112477" y="215214"/>
                </a:cxn>
                <a:cxn ang="0">
                  <a:pos x="61351" y="92234"/>
                </a:cxn>
                <a:cxn ang="0">
                  <a:pos x="164881" y="92234"/>
                </a:cxn>
                <a:cxn ang="0">
                  <a:pos x="204504" y="117855"/>
                </a:cxn>
                <a:cxn ang="0">
                  <a:pos x="163603" y="143476"/>
                </a:cxn>
                <a:cxn ang="0">
                  <a:pos x="61351" y="143476"/>
                </a:cxn>
                <a:cxn ang="0">
                  <a:pos x="61351" y="92234"/>
                </a:cxn>
                <a:cxn ang="0">
                  <a:pos x="8947" y="56365"/>
                </a:cxn>
                <a:cxn ang="0">
                  <a:pos x="49847" y="30744"/>
                </a:cxn>
                <a:cxn ang="0">
                  <a:pos x="204504" y="30744"/>
                </a:cxn>
                <a:cxn ang="0">
                  <a:pos x="204504" y="81986"/>
                </a:cxn>
                <a:cxn ang="0">
                  <a:pos x="49847" y="81986"/>
                </a:cxn>
                <a:cxn ang="0">
                  <a:pos x="8947" y="56365"/>
                </a:cxn>
                <a:cxn ang="0">
                  <a:pos x="112477" y="0"/>
                </a:cxn>
                <a:cxn ang="0">
                  <a:pos x="127815" y="0"/>
                </a:cxn>
                <a:cxn ang="0">
                  <a:pos x="127815" y="24339"/>
                </a:cxn>
                <a:cxn ang="0">
                  <a:pos x="112477" y="24339"/>
                </a:cxn>
                <a:cxn ang="0">
                  <a:pos x="112477" y="0"/>
                </a:cxn>
              </a:cxnLst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703570" y="5878066"/>
              <a:ext cx="454092" cy="454092"/>
            </a:xfrm>
            <a:prstGeom prst="ellipse">
              <a:avLst/>
            </a:prstGeom>
            <a:noFill/>
            <a:ln w="254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5610" name="Freeform 9"/>
            <p:cNvSpPr>
              <a:spLocks noEditPoints="1"/>
            </p:cNvSpPr>
            <p:nvPr/>
          </p:nvSpPr>
          <p:spPr>
            <a:xfrm>
              <a:off x="2605485" y="5991738"/>
              <a:ext cx="220607" cy="226748"/>
            </a:xfrm>
            <a:custGeom>
              <a:avLst/>
              <a:gdLst/>
              <a:ahLst/>
              <a:cxnLst>
                <a:cxn ang="0">
                  <a:pos x="182142" y="114507"/>
                </a:cxn>
                <a:cxn ang="0">
                  <a:pos x="171960" y="112240"/>
                </a:cxn>
                <a:cxn ang="0">
                  <a:pos x="179879" y="98635"/>
                </a:cxn>
                <a:cxn ang="0">
                  <a:pos x="182142" y="98635"/>
                </a:cxn>
                <a:cxn ang="0">
                  <a:pos x="208162" y="52152"/>
                </a:cxn>
                <a:cxn ang="0">
                  <a:pos x="185536" y="26076"/>
                </a:cxn>
                <a:cxn ang="0">
                  <a:pos x="185536" y="10203"/>
                </a:cxn>
                <a:cxn ang="0">
                  <a:pos x="220607" y="52152"/>
                </a:cxn>
                <a:cxn ang="0">
                  <a:pos x="182142" y="114507"/>
                </a:cxn>
                <a:cxn ang="0">
                  <a:pos x="110869" y="147386"/>
                </a:cxn>
                <a:cxn ang="0">
                  <a:pos x="40727" y="45349"/>
                </a:cxn>
                <a:cxn ang="0">
                  <a:pos x="40727" y="0"/>
                </a:cxn>
                <a:cxn ang="0">
                  <a:pos x="181010" y="0"/>
                </a:cxn>
                <a:cxn ang="0">
                  <a:pos x="181010" y="45349"/>
                </a:cxn>
                <a:cxn ang="0">
                  <a:pos x="110869" y="147386"/>
                </a:cxn>
                <a:cxn ang="0">
                  <a:pos x="75798" y="13604"/>
                </a:cxn>
                <a:cxn ang="0">
                  <a:pos x="58828" y="13604"/>
                </a:cxn>
                <a:cxn ang="0">
                  <a:pos x="112000" y="134915"/>
                </a:cxn>
                <a:cxn ang="0">
                  <a:pos x="75798" y="13604"/>
                </a:cxn>
                <a:cxn ang="0">
                  <a:pos x="38464" y="98635"/>
                </a:cxn>
                <a:cxn ang="0">
                  <a:pos x="40727" y="98635"/>
                </a:cxn>
                <a:cxn ang="0">
                  <a:pos x="48646" y="112240"/>
                </a:cxn>
                <a:cxn ang="0">
                  <a:pos x="38464" y="114507"/>
                </a:cxn>
                <a:cxn ang="0">
                  <a:pos x="0" y="52152"/>
                </a:cxn>
                <a:cxn ang="0">
                  <a:pos x="35070" y="10203"/>
                </a:cxn>
                <a:cxn ang="0">
                  <a:pos x="35070" y="26076"/>
                </a:cxn>
                <a:cxn ang="0">
                  <a:pos x="12444" y="52152"/>
                </a:cxn>
                <a:cxn ang="0">
                  <a:pos x="38464" y="98635"/>
                </a:cxn>
                <a:cxn ang="0">
                  <a:pos x="98424" y="166659"/>
                </a:cxn>
                <a:cxn ang="0">
                  <a:pos x="109737" y="154188"/>
                </a:cxn>
                <a:cxn ang="0">
                  <a:pos x="122182" y="166659"/>
                </a:cxn>
                <a:cxn ang="0">
                  <a:pos x="109737" y="177997"/>
                </a:cxn>
                <a:cxn ang="0">
                  <a:pos x="98424" y="166659"/>
                </a:cxn>
                <a:cxn ang="0">
                  <a:pos x="144808" y="192735"/>
                </a:cxn>
                <a:cxn ang="0">
                  <a:pos x="133495" y="204073"/>
                </a:cxn>
                <a:cxn ang="0">
                  <a:pos x="88242" y="204073"/>
                </a:cxn>
                <a:cxn ang="0">
                  <a:pos x="76929" y="192735"/>
                </a:cxn>
                <a:cxn ang="0">
                  <a:pos x="88242" y="181398"/>
                </a:cxn>
                <a:cxn ang="0">
                  <a:pos x="133495" y="181398"/>
                </a:cxn>
                <a:cxn ang="0">
                  <a:pos x="144808" y="192735"/>
                </a:cxn>
                <a:cxn ang="0">
                  <a:pos x="65616" y="208608"/>
                </a:cxn>
                <a:cxn ang="0">
                  <a:pos x="151596" y="208608"/>
                </a:cxn>
                <a:cxn ang="0">
                  <a:pos x="162909" y="226748"/>
                </a:cxn>
                <a:cxn ang="0">
                  <a:pos x="54303" y="226748"/>
                </a:cxn>
                <a:cxn ang="0">
                  <a:pos x="65616" y="208608"/>
                </a:cxn>
              </a:cxnLst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488742" y="5878066"/>
              <a:ext cx="454092" cy="454092"/>
            </a:xfrm>
            <a:prstGeom prst="ellipse">
              <a:avLst/>
            </a:prstGeom>
            <a:noFill/>
            <a:ln w="254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0" name="标题 19"/>
          <p:cNvSpPr>
            <a:spLocks noGrp="1"/>
          </p:cNvSpPr>
          <p:nvPr>
            <p:ph type="title" hasCustomPrompt="1"/>
          </p:nvPr>
        </p:nvSpPr>
        <p:spPr>
          <a:xfrm>
            <a:off x="5725268" y="3294112"/>
            <a:ext cx="5123260" cy="1143000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z="4050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tags" Target="../tags/tag3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3.xml"/><Relationship Id="rId13" Type="http://schemas.openxmlformats.org/officeDocument/2006/relationships/image" Target="../media/image25.png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709" name="组合 1"/>
          <p:cNvGrpSpPr/>
          <p:nvPr/>
        </p:nvGrpSpPr>
        <p:grpSpPr>
          <a:xfrm>
            <a:off x="5718175" y="1155700"/>
            <a:ext cx="3121025" cy="420688"/>
            <a:chOff x="4194046" y="2265842"/>
            <a:chExt cx="3121660" cy="420860"/>
          </a:xfrm>
        </p:grpSpPr>
        <p:sp>
          <p:nvSpPr>
            <p:cNvPr id="54" name="矩形 53"/>
            <p:cNvSpPr/>
            <p:nvPr/>
          </p:nvSpPr>
          <p:spPr>
            <a:xfrm>
              <a:off x="4206999" y="2275782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710301" y="2265842"/>
              <a:ext cx="2605405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公司团队         </a:t>
              </a:r>
              <a:r>
                <a:rPr lang="zh-CN" altLang="en-US" sz="2100" b="1" u="sng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我们是谁</a:t>
              </a:r>
              <a:endParaRPr lang="zh-CN" altLang="en-US" sz="2100" b="1" u="sng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194046" y="2271332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3" name="组合 2"/>
          <p:cNvGrpSpPr/>
          <p:nvPr/>
        </p:nvGrpSpPr>
        <p:grpSpPr>
          <a:xfrm>
            <a:off x="5718175" y="2187575"/>
            <a:ext cx="3935094" cy="420688"/>
            <a:chOff x="4194046" y="2862614"/>
            <a:chExt cx="3934716" cy="420860"/>
          </a:xfrm>
        </p:grpSpPr>
        <p:sp>
          <p:nvSpPr>
            <p:cNvPr id="66" name="矩形 65"/>
            <p:cNvSpPr/>
            <p:nvPr/>
          </p:nvSpPr>
          <p:spPr>
            <a:xfrm>
              <a:off x="4206999" y="2872554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710251" y="2862614"/>
              <a:ext cx="3418511" cy="418001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项目介绍       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我们要做什么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194046" y="2868104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二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7" name="组合 3"/>
          <p:cNvGrpSpPr/>
          <p:nvPr/>
        </p:nvGrpSpPr>
        <p:grpSpPr>
          <a:xfrm>
            <a:off x="5718175" y="3217863"/>
            <a:ext cx="3487738" cy="422275"/>
            <a:chOff x="4194046" y="3459386"/>
            <a:chExt cx="3488055" cy="420860"/>
          </a:xfrm>
        </p:grpSpPr>
        <p:sp>
          <p:nvSpPr>
            <p:cNvPr id="70" name="矩形 69"/>
            <p:cNvSpPr/>
            <p:nvPr/>
          </p:nvSpPr>
          <p:spPr>
            <a:xfrm>
              <a:off x="4206999" y="3469326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710301" y="3459386"/>
              <a:ext cx="2971800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产品与运营     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我们怎么做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194046" y="3464876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三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21" name="组合 4"/>
          <p:cNvGrpSpPr/>
          <p:nvPr/>
        </p:nvGrpSpPr>
        <p:grpSpPr>
          <a:xfrm>
            <a:off x="5718175" y="4249738"/>
            <a:ext cx="3587750" cy="420687"/>
            <a:chOff x="4194046" y="4056157"/>
            <a:chExt cx="3587115" cy="420861"/>
          </a:xfrm>
        </p:grpSpPr>
        <p:sp>
          <p:nvSpPr>
            <p:cNvPr id="74" name="矩形 73"/>
            <p:cNvSpPr/>
            <p:nvPr/>
          </p:nvSpPr>
          <p:spPr>
            <a:xfrm>
              <a:off x="4206999" y="4066098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710301" y="4056157"/>
              <a:ext cx="3070860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发展前景与战略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长期的战略目标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194046" y="4061648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四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25" name="组合 5"/>
          <p:cNvGrpSpPr/>
          <p:nvPr/>
        </p:nvGrpSpPr>
        <p:grpSpPr>
          <a:xfrm>
            <a:off x="5718175" y="5106988"/>
            <a:ext cx="3795713" cy="557212"/>
            <a:chOff x="4194299" y="4478714"/>
            <a:chExt cx="3795777" cy="556895"/>
          </a:xfrm>
        </p:grpSpPr>
        <p:sp>
          <p:nvSpPr>
            <p:cNvPr id="78" name="矩形 77"/>
            <p:cNvSpPr/>
            <p:nvPr/>
          </p:nvSpPr>
          <p:spPr>
            <a:xfrm>
              <a:off x="4206999" y="4525069"/>
              <a:ext cx="372745" cy="5105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710301" y="4478714"/>
              <a:ext cx="3279775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融资      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商务合作方式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9728" name="文本框 79"/>
            <p:cNvSpPr txBox="1"/>
            <p:nvPr/>
          </p:nvSpPr>
          <p:spPr>
            <a:xfrm>
              <a:off x="4194299" y="4528879"/>
              <a:ext cx="461010" cy="4464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6800" rIns="90000" bIns="46800" anchor="t" anchorCtr="0"/>
            <a:p>
              <a:pPr algn="ctr"/>
              <a:r>
                <a:rPr lang="zh-CN" altLang="en-US" sz="2100" b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100" b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d4dacd2d94bfaff409b99d3407ae4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908685"/>
            <a:ext cx="1770380" cy="907415"/>
          </a:xfrm>
          <a:prstGeom prst="rect">
            <a:avLst/>
          </a:prstGeom>
        </p:spPr>
      </p:pic>
      <p:sp>
        <p:nvSpPr>
          <p:cNvPr id="4098" name="文本框 6"/>
          <p:cNvSpPr txBox="1"/>
          <p:nvPr/>
        </p:nvSpPr>
        <p:spPr>
          <a:xfrm>
            <a:off x="1919605" y="4869180"/>
            <a:ext cx="2794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2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  <a:endParaRPr lang="zh-CN" altLang="en-US" sz="28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远程指挥系统</a:t>
            </a:r>
            <a:r>
              <a:rPr lang="zh-CN" altLang="en-US" sz="2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 6"/>
          <p:cNvSpPr/>
          <p:nvPr/>
        </p:nvSpPr>
        <p:spPr>
          <a:xfrm>
            <a:off x="740410" y="1052830"/>
            <a:ext cx="10661650" cy="29089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algn="just">
              <a:lnSpc>
                <a:spcPct val="130000"/>
              </a:lnSpc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北京玖典科技发展有限公司成立于2011年4月，是</a:t>
            </a:r>
            <a:r>
              <a:rPr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多年的国家高新技术企业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，2017年在北京股权交易中心标准版挂牌（公司代码099521）,</a:t>
            </a:r>
            <a:endParaRPr sz="16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公司的“第五代智能动态人脸识别系统”，以2000个特征点为突出优势，毫秒级的反应时间，实现精准识别，快速反应的实战性应用（远超社会上目前应用产品的300个特征点的技术），形成了以</a:t>
            </a:r>
            <a:r>
              <a:rPr lang="en-US"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项专利软件系统，600余款硬件配套产品的智能安防信息化解决方案，</a:t>
            </a:r>
            <a:r>
              <a:rPr lang="zh-CN" sz="1600">
                <a:sym typeface="宋体" panose="02010600030101010101" pitchFamily="2" charset="-122"/>
              </a:rPr>
              <a:t>尤其在</a:t>
            </a:r>
            <a:r>
              <a:rPr sz="1600">
                <a:sym typeface="宋体" panose="02010600030101010101" pitchFamily="2" charset="-122"/>
              </a:rPr>
              <a:t>动态人脸识别</a:t>
            </a:r>
            <a:r>
              <a:rPr lang="zh-CN" sz="1600">
                <a:sym typeface="宋体" panose="02010600030101010101" pitchFamily="2" charset="-122"/>
              </a:rPr>
              <a:t>设备</a:t>
            </a:r>
            <a:r>
              <a:rPr sz="1600">
                <a:sym typeface="宋体" panose="02010600030101010101" pitchFamily="2" charset="-122"/>
              </a:rPr>
              <a:t>，智能安防工程，平安城市，智慧城市等的安防应用</a:t>
            </a:r>
            <a:r>
              <a:rPr lang="zh-CN" sz="1600">
                <a:sym typeface="宋体" panose="02010600030101010101" pitchFamily="2" charset="-122"/>
              </a:rPr>
              <a:t>，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提供从人脸识别核心软件，智能图像分析应用产品，行业信息化实用工程，综合管控系统工程，技术咨询等多种服务</a:t>
            </a:r>
            <a:r>
              <a:rPr lang="en-US"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sz="16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北京玖典</a:t>
            </a:r>
            <a:r>
              <a:rPr lang="zh-CN"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在智能大安防工程，信息化创新系统等方面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拥有十分丰富的实战经验，多种产品服务评为北京市新产品称号. </a:t>
            </a:r>
            <a:r>
              <a:rPr lang="zh-CN"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系统技术</a:t>
            </a:r>
            <a:r>
              <a:rPr sz="1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涉及公安、金融、边检、司法、军队、政府、交通、物业、医院、校园、体育场馆等十余个应用领域及行业。积极开拓技术的实际应用，真正让人工智能技术赋能于各行业的共同富裕建设</a:t>
            </a:r>
            <a:endParaRPr sz="16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266" name="图片 1" descr="高新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960" y="4220845"/>
            <a:ext cx="2137410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7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3890" y="4261485"/>
            <a:ext cx="1985645" cy="1429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80985" y="4224020"/>
            <a:ext cx="1924685" cy="1626870"/>
          </a:xfrm>
          <a:prstGeom prst="rect">
            <a:avLst/>
          </a:prstGeom>
        </p:spPr>
      </p:pic>
      <p:pic>
        <p:nvPicPr>
          <p:cNvPr id="2" name="图片 1" descr="指挥控制常务专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395" y="4149090"/>
            <a:ext cx="1190625" cy="1678940"/>
          </a:xfrm>
          <a:prstGeom prst="rect">
            <a:avLst/>
          </a:prstGeom>
        </p:spPr>
      </p:pic>
      <p:pic>
        <p:nvPicPr>
          <p:cNvPr id="3" name="图片 2" descr="北安协专家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055" y="4293235"/>
            <a:ext cx="1933575" cy="1450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5171440" y="1088073"/>
            <a:ext cx="1943100" cy="411163"/>
          </a:xfrm>
          <a:prstGeom prst="rect">
            <a:avLst/>
          </a:prstGeom>
          <a:gradFill>
            <a:gsLst>
              <a:gs pos="0">
                <a:srgbClr val="A11318"/>
              </a:gs>
              <a:gs pos="100000">
                <a:srgbClr val="0D020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 fontAlgn="base"/>
            <a:r>
              <a:rPr lang="en-US" altLang="zh-CN" sz="1500" strike="noStrike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1500" strike="noStrike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软件系统架构设计</a:t>
            </a:r>
            <a:endParaRPr lang="zh-CN" altLang="en-US" sz="1500" strike="noStrike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20978" y="1105218"/>
            <a:ext cx="1941513" cy="411163"/>
          </a:xfrm>
          <a:prstGeom prst="rect">
            <a:avLst/>
          </a:prstGeom>
          <a:gradFill>
            <a:gsLst>
              <a:gs pos="0">
                <a:srgbClr val="A11318"/>
              </a:gs>
              <a:gs pos="100000">
                <a:srgbClr val="0D020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 fontAlgn="base"/>
            <a:endParaRPr lang="zh-CN" altLang="en-US" sz="1500" strike="noStrike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6315" y="1035685"/>
            <a:ext cx="2008188" cy="411163"/>
          </a:xfrm>
          <a:prstGeom prst="rect">
            <a:avLst/>
          </a:prstGeom>
          <a:gradFill>
            <a:gsLst>
              <a:gs pos="0">
                <a:srgbClr val="A11318"/>
              </a:gs>
              <a:gs pos="100000">
                <a:srgbClr val="0D020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 fontAlgn="base"/>
            <a:r>
              <a:rPr lang="zh-CN" altLang="en-US" sz="1500" strike="noStrike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软件系统策略架构</a:t>
            </a:r>
            <a:endParaRPr lang="zh-CN" altLang="en-US" sz="1500" strike="noStrike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 flipV="1">
            <a:off x="2266315" y="3245485"/>
            <a:ext cx="1981200" cy="76200"/>
          </a:xfrm>
          <a:prstGeom prst="rect">
            <a:avLst/>
          </a:prstGeom>
          <a:solidFill>
            <a:srgbClr val="A11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 fontScale="25000" lnSpcReduction="20000"/>
          </a:bodyPr>
          <a:lstStyle/>
          <a:p>
            <a:pPr algn="ctr" fontAlgn="base"/>
            <a:endParaRPr lang="zh-CN" altLang="en-US" sz="1575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61678" y="2478723"/>
            <a:ext cx="755650" cy="592138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 fontAlgn="base">
              <a:lnSpc>
                <a:spcPct val="120000"/>
              </a:lnSpc>
            </a:pPr>
            <a:r>
              <a:rPr lang="en-US" altLang="zh-CN" sz="1350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1</a:t>
            </a:r>
            <a:endParaRPr lang="zh-CN" altLang="en-US" sz="1350" b="1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0403" y="2129473"/>
            <a:ext cx="755650" cy="592138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 fontAlgn="base">
              <a:lnSpc>
                <a:spcPct val="120000"/>
              </a:lnSpc>
            </a:pPr>
            <a:r>
              <a:rPr lang="en-US" altLang="zh-CN" sz="1350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lang="zh-CN" altLang="en-US" sz="1350" b="1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98803" y="1157605"/>
            <a:ext cx="1782763" cy="49847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l" fontAlgn="base"/>
            <a:r>
              <a:rPr lang="zh-CN" altLang="en-US" sz="1350" strike="noStrike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软</a:t>
            </a:r>
            <a:r>
              <a:rPr lang="zh-CN" altLang="en-US" sz="1500" strike="noStrike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件系统总设计</a:t>
            </a:r>
            <a:endParaRPr lang="zh-CN" altLang="en-US" sz="1500" strike="noStrike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23515" y="3426460"/>
            <a:ext cx="1354138" cy="323850"/>
          </a:xfrm>
          <a:prstGeom prst="rect">
            <a:avLst/>
          </a:prstGeom>
        </p:spPr>
        <p:txBody>
          <a:bodyPr wrap="square" lIns="90000" tIns="46800" rIns="90000" bIns="46800">
            <a:normAutofit fontScale="90000" lnSpcReduction="20000"/>
          </a:bodyPr>
          <a:lstStyle/>
          <a:p>
            <a:pPr algn="ctr" fontAlgn="base">
              <a:lnSpc>
                <a:spcPct val="120000"/>
              </a:lnSpc>
            </a:pPr>
            <a:r>
              <a:rPr lang="zh-CN" altLang="en-US" sz="1500" b="1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谢加琪 高工</a:t>
            </a:r>
            <a:endParaRPr lang="zh-CN" altLang="en-US" sz="1500" b="1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矩形 24"/>
          <p:cNvSpPr/>
          <p:nvPr/>
        </p:nvSpPr>
        <p:spPr>
          <a:xfrm>
            <a:off x="5173028" y="4264660"/>
            <a:ext cx="2087562" cy="1054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>
              <a:lnSpc>
                <a:spcPct val="90000"/>
              </a:lnSpc>
            </a:pPr>
            <a:r>
              <a:rPr lang="zh-CN" altLang="en-US" sz="1200" dirty="0">
                <a:solidFill>
                  <a:srgbClr val="0D0D0D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中科院自动化所博士</a:t>
            </a:r>
            <a:endParaRPr lang="zh-CN" altLang="en-US" sz="1200" dirty="0">
              <a:solidFill>
                <a:srgbClr val="0D0D0D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  <a:p>
            <a:pPr>
              <a:lnSpc>
                <a:spcPct val="90000"/>
              </a:lnSpc>
            </a:pPr>
            <a:endParaRPr lang="zh-CN" altLang="en-US" sz="1200" dirty="0">
              <a:solidFill>
                <a:srgbClr val="0D0D0D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长期从事视频图像智能分析算法和应用研究，丰富的视频实战应用经验</a:t>
            </a:r>
            <a:endParaRPr lang="zh-CN" altLang="en-US" sz="1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32165" y="3686493"/>
            <a:ext cx="1100138" cy="369888"/>
          </a:xfrm>
          <a:prstGeom prst="rect">
            <a:avLst/>
          </a:prstGeom>
        </p:spPr>
        <p:txBody>
          <a:bodyPr wrap="square" lIns="90000" tIns="46800" rIns="90000" bIns="46800">
            <a:normAutofit fontScale="80000"/>
          </a:bodyPr>
          <a:lstStyle/>
          <a:p>
            <a:pPr algn="ctr" fontAlgn="base">
              <a:lnSpc>
                <a:spcPct val="120000"/>
              </a:lnSpc>
            </a:pPr>
            <a:r>
              <a:rPr lang="zh-CN" altLang="en-US" sz="1500" b="1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王亮生  博士</a:t>
            </a:r>
            <a:endParaRPr lang="zh-CN" altLang="en-US" sz="1500" b="1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 flipV="1">
            <a:off x="5171440" y="3401060"/>
            <a:ext cx="1943100" cy="76200"/>
          </a:xfrm>
          <a:prstGeom prst="rect">
            <a:avLst/>
          </a:prstGeom>
          <a:solidFill>
            <a:srgbClr val="A11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 fontScale="25000" lnSpcReduction="20000"/>
          </a:bodyPr>
          <a:lstStyle/>
          <a:p>
            <a:pPr algn="ctr" fontAlgn="base"/>
            <a:endParaRPr lang="zh-CN" altLang="en-US" sz="1575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7820978" y="3510280"/>
            <a:ext cx="2008188" cy="76200"/>
          </a:xfrm>
          <a:prstGeom prst="rect">
            <a:avLst/>
          </a:prstGeom>
          <a:solidFill>
            <a:srgbClr val="A11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 fontScale="25000" lnSpcReduction="20000"/>
          </a:bodyPr>
          <a:lstStyle/>
          <a:p>
            <a:pPr algn="ctr" fontAlgn="base"/>
            <a:endParaRPr lang="zh-CN" altLang="en-US" sz="1575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82278" y="5018723"/>
            <a:ext cx="1362075" cy="300038"/>
          </a:xfrm>
          <a:prstGeom prst="rect">
            <a:avLst/>
          </a:prstGeom>
        </p:spPr>
        <p:txBody>
          <a:bodyPr wrap="none" lIns="90000" tIns="46800" rIns="90000" bIns="46800">
            <a:normAutofit fontScale="90000"/>
          </a:bodyPr>
          <a:lstStyle/>
          <a:p>
            <a:pPr fontAlgn="base"/>
            <a:endParaRPr lang="zh-CN" altLang="en-US" sz="1350" strike="noStrike" noProof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782" name="组合 34"/>
          <p:cNvGrpSpPr/>
          <p:nvPr/>
        </p:nvGrpSpPr>
        <p:grpSpPr>
          <a:xfrm>
            <a:off x="415608" y="158115"/>
            <a:ext cx="3113087" cy="606065"/>
            <a:chOff x="0" y="397351"/>
            <a:chExt cx="4150990" cy="807122"/>
          </a:xfrm>
        </p:grpSpPr>
        <p:sp>
          <p:nvSpPr>
            <p:cNvPr id="36" name="矩形 35"/>
            <p:cNvSpPr/>
            <p:nvPr/>
          </p:nvSpPr>
          <p:spPr>
            <a:xfrm>
              <a:off x="0" y="419410"/>
              <a:ext cx="485774" cy="720080"/>
            </a:xfrm>
            <a:prstGeom prst="rect">
              <a:avLst/>
            </a:prstGeom>
            <a:gradFill flip="none" rotWithShape="1">
              <a:gsLst>
                <a:gs pos="0">
                  <a:srgbClr val="A11318"/>
                </a:gs>
                <a:gs pos="100000">
                  <a:srgbClr val="0D020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grpSp>
          <p:nvGrpSpPr>
            <p:cNvPr id="32784" name="组合 36"/>
            <p:cNvGrpSpPr/>
            <p:nvPr/>
          </p:nvGrpSpPr>
          <p:grpSpPr>
            <a:xfrm>
              <a:off x="277467" y="397351"/>
              <a:ext cx="3873523" cy="807122"/>
              <a:chOff x="277467" y="416401"/>
              <a:chExt cx="3873523" cy="80712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1228" y="886952"/>
                <a:ext cx="3073401" cy="33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05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7467" y="416401"/>
                <a:ext cx="3873523" cy="5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团队核心成员</a:t>
                </a:r>
                <a:endParaRPr lang="zh-CN" altLang="en-US" sz="2100" spc="22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627860" y="887197"/>
                <a:ext cx="3171501" cy="3387"/>
              </a:xfrm>
              <a:prstGeom prst="line">
                <a:avLst/>
              </a:prstGeom>
              <a:ln>
                <a:gradFill flip="none" rotWithShape="1">
                  <a:gsLst>
                    <a:gs pos="77498">
                      <a:srgbClr val="98D4AF"/>
                    </a:gs>
                    <a:gs pos="24312">
                      <a:srgbClr val="FFC000"/>
                    </a:gs>
                    <a:gs pos="51400">
                      <a:srgbClr val="A11318"/>
                    </a:gs>
                    <a:gs pos="0">
                      <a:srgbClr val="0D0202"/>
                    </a:gs>
                    <a:gs pos="100000">
                      <a:srgbClr val="0D0202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/>
            <p:cNvSpPr/>
            <p:nvPr/>
          </p:nvSpPr>
          <p:spPr>
            <a:xfrm>
              <a:off x="530208" y="419410"/>
              <a:ext cx="45719" cy="720080"/>
            </a:xfrm>
            <a:prstGeom prst="rect">
              <a:avLst/>
            </a:prstGeom>
            <a:solidFill>
              <a:srgbClr val="A1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pic>
        <p:nvPicPr>
          <p:cNvPr id="32789" name="图片 4" descr="IMG_0069"/>
          <p:cNvPicPr>
            <a:picLocks noChangeAspect="1"/>
          </p:cNvPicPr>
          <p:nvPr/>
        </p:nvPicPr>
        <p:blipFill>
          <a:blip r:embed="rId1"/>
          <a:srcRect l="13605" r="8591"/>
          <a:stretch>
            <a:fillRect/>
          </a:stretch>
        </p:blipFill>
        <p:spPr>
          <a:xfrm>
            <a:off x="2266315" y="1446848"/>
            <a:ext cx="2008188" cy="179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90" name="文本框 3"/>
          <p:cNvSpPr txBox="1"/>
          <p:nvPr/>
        </p:nvSpPr>
        <p:spPr>
          <a:xfrm rot="-10800000" flipV="1">
            <a:off x="1948815" y="3921760"/>
            <a:ext cx="32226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 sz="1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  <a:p>
            <a:r>
              <a:rPr lang="zh-CN" altLang="en-US" sz="1200" dirty="0">
                <a:solidFill>
                  <a:srgbClr val="0D0D0D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公安部中国安防协会人工智能专家</a:t>
            </a:r>
            <a:endParaRPr lang="zh-CN" altLang="en-US" sz="1200" dirty="0">
              <a:solidFill>
                <a:srgbClr val="0D0D0D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  <a:p>
            <a:endParaRPr lang="zh-CN" altLang="en-US" sz="1200" b="1" dirty="0">
              <a:solidFill>
                <a:srgbClr val="0D0D0D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东北大学</a:t>
            </a:r>
            <a:r>
              <a:rPr lang="zh-CN" altLang="en-US" sz="1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计算机控制系统硕士</a:t>
            </a:r>
            <a:r>
              <a:rPr lang="en-US" altLang="zh-CN" sz="1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,</a:t>
            </a:r>
            <a:r>
              <a:rPr lang="zh-CN" altLang="en-US" sz="1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长期从事计算机软件优化设计规划</a:t>
            </a:r>
            <a:endParaRPr lang="en-US" altLang="zh-CN" sz="1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charset="-122"/>
            </a:endParaRPr>
          </a:p>
          <a:p>
            <a:endParaRPr lang="zh-CN" altLang="en-US" sz="1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charset="-122"/>
            </a:endParaRPr>
          </a:p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负责智能动态识别技术</a:t>
            </a:r>
            <a:r>
              <a:rPr lang="zh-CN" altLang="en-US" sz="1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研发及业管理运营</a:t>
            </a:r>
            <a:endParaRPr lang="zh-CN" altLang="en-US" sz="1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charset="-122"/>
            </a:endParaRPr>
          </a:p>
          <a:p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endParaRPr lang="zh-CN" altLang="en-US" sz="1200" b="1" dirty="0">
              <a:latin typeface="宋体" panose="02010600030101010101" pitchFamily="2" charset="-122"/>
              <a:ea typeface="宋体" panose="02010600030101010101" pitchFamily="2" charset="-122"/>
              <a:sym typeface="黑体" panose="02010609060101010101" charset="-122"/>
            </a:endParaRPr>
          </a:p>
        </p:txBody>
      </p:sp>
      <p:sp>
        <p:nvSpPr>
          <p:cNvPr id="32791" name="文本框 4"/>
          <p:cNvSpPr txBox="1"/>
          <p:nvPr/>
        </p:nvSpPr>
        <p:spPr>
          <a:xfrm>
            <a:off x="5533390" y="3782060"/>
            <a:ext cx="1400175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洪轩波  博士  </a:t>
            </a:r>
            <a:endParaRPr lang="zh-CN" altLang="en-US" sz="15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  <p:pic>
        <p:nvPicPr>
          <p:cNvPr id="3279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28" y="1535748"/>
            <a:ext cx="1941512" cy="170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94" name="矩形 5"/>
          <p:cNvSpPr/>
          <p:nvPr/>
        </p:nvSpPr>
        <p:spPr>
          <a:xfrm>
            <a:off x="7894003" y="4056380"/>
            <a:ext cx="2087562" cy="1054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>
              <a:lnSpc>
                <a:spcPct val="90000"/>
              </a:lnSpc>
            </a:pPr>
            <a:r>
              <a:rPr lang="zh-CN" altLang="en-US" sz="1200" dirty="0">
                <a:solidFill>
                  <a:srgbClr val="0D0D0D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中科院自动化所博士</a:t>
            </a:r>
            <a:endParaRPr lang="zh-CN" altLang="en-US" sz="1200" dirty="0">
              <a:solidFill>
                <a:srgbClr val="0D0D0D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  <a:p>
            <a:pPr>
              <a:lnSpc>
                <a:spcPct val="90000"/>
              </a:lnSpc>
            </a:pPr>
            <a:endParaRPr lang="zh-CN" altLang="en-US" sz="1200" dirty="0">
              <a:solidFill>
                <a:srgbClr val="0D0D0D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长期从事计算机视觉、模式识别、机器学习等智能系统的设计</a:t>
            </a:r>
            <a:r>
              <a:rPr lang="en-US" altLang="zh-CN" sz="1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,</a:t>
            </a:r>
            <a:r>
              <a:rPr lang="zh-CN" altLang="en-US" sz="1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应用</a:t>
            </a:r>
            <a:endParaRPr lang="zh-CN" altLang="en-US" sz="1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</p:txBody>
      </p:sp>
      <p:pic>
        <p:nvPicPr>
          <p:cNvPr id="3279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978" y="1541780"/>
            <a:ext cx="1976437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995" y="5373370"/>
            <a:ext cx="3429000" cy="47752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5808345" y="5445125"/>
            <a:ext cx="354774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709" name="组合 1"/>
          <p:cNvGrpSpPr/>
          <p:nvPr/>
        </p:nvGrpSpPr>
        <p:grpSpPr>
          <a:xfrm>
            <a:off x="5718175" y="1155700"/>
            <a:ext cx="3121025" cy="420688"/>
            <a:chOff x="4194046" y="2265842"/>
            <a:chExt cx="3121660" cy="420860"/>
          </a:xfrm>
        </p:grpSpPr>
        <p:sp>
          <p:nvSpPr>
            <p:cNvPr id="54" name="矩形 53"/>
            <p:cNvSpPr/>
            <p:nvPr/>
          </p:nvSpPr>
          <p:spPr>
            <a:xfrm>
              <a:off x="4206999" y="2275782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710301" y="2265842"/>
              <a:ext cx="2605405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公司团队      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我们是谁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194046" y="2271332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3" name="组合 2"/>
          <p:cNvGrpSpPr/>
          <p:nvPr/>
        </p:nvGrpSpPr>
        <p:grpSpPr>
          <a:xfrm>
            <a:off x="5718175" y="2187575"/>
            <a:ext cx="3935094" cy="420688"/>
            <a:chOff x="4194046" y="2862614"/>
            <a:chExt cx="3934716" cy="420860"/>
          </a:xfrm>
        </p:grpSpPr>
        <p:sp>
          <p:nvSpPr>
            <p:cNvPr id="66" name="矩形 65"/>
            <p:cNvSpPr/>
            <p:nvPr/>
          </p:nvSpPr>
          <p:spPr>
            <a:xfrm>
              <a:off x="4206999" y="2872554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710251" y="2862614"/>
              <a:ext cx="3418511" cy="418001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项目介绍          </a:t>
              </a:r>
              <a:r>
                <a:rPr lang="zh-CN" altLang="en-US" sz="2100" b="1" u="sng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我们要做什么</a:t>
              </a:r>
              <a:endParaRPr lang="zh-CN" altLang="en-US" sz="2100" b="1" u="sng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194046" y="2868104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二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7" name="组合 3"/>
          <p:cNvGrpSpPr/>
          <p:nvPr/>
        </p:nvGrpSpPr>
        <p:grpSpPr>
          <a:xfrm>
            <a:off x="5718175" y="3217863"/>
            <a:ext cx="3487738" cy="422275"/>
            <a:chOff x="4194046" y="3459386"/>
            <a:chExt cx="3488055" cy="420860"/>
          </a:xfrm>
        </p:grpSpPr>
        <p:sp>
          <p:nvSpPr>
            <p:cNvPr id="70" name="矩形 69"/>
            <p:cNvSpPr/>
            <p:nvPr/>
          </p:nvSpPr>
          <p:spPr>
            <a:xfrm>
              <a:off x="4206999" y="3469326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710301" y="3459386"/>
              <a:ext cx="2971800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产品与运营     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我们怎么做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194046" y="3464876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三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21" name="组合 4"/>
          <p:cNvGrpSpPr/>
          <p:nvPr/>
        </p:nvGrpSpPr>
        <p:grpSpPr>
          <a:xfrm>
            <a:off x="5718175" y="4249738"/>
            <a:ext cx="3587750" cy="420687"/>
            <a:chOff x="4194046" y="4056157"/>
            <a:chExt cx="3587115" cy="420861"/>
          </a:xfrm>
        </p:grpSpPr>
        <p:sp>
          <p:nvSpPr>
            <p:cNvPr id="74" name="矩形 73"/>
            <p:cNvSpPr/>
            <p:nvPr/>
          </p:nvSpPr>
          <p:spPr>
            <a:xfrm>
              <a:off x="4206999" y="4066098"/>
              <a:ext cx="372444" cy="372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710301" y="4056157"/>
              <a:ext cx="3070860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发展前景与战略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长期的战略目标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194046" y="4061648"/>
              <a:ext cx="398351" cy="41537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p>
              <a:pPr algn="ctr"/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四</a:t>
              </a:r>
              <a:endParaRPr lang="zh-CN" altLang="en-US" sz="2100" b="1" noProof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25" name="组合 5"/>
          <p:cNvGrpSpPr/>
          <p:nvPr/>
        </p:nvGrpSpPr>
        <p:grpSpPr>
          <a:xfrm>
            <a:off x="5718175" y="5106988"/>
            <a:ext cx="3795713" cy="557212"/>
            <a:chOff x="4194299" y="4478714"/>
            <a:chExt cx="3795777" cy="556895"/>
          </a:xfrm>
        </p:grpSpPr>
        <p:sp>
          <p:nvSpPr>
            <p:cNvPr id="78" name="矩形 77"/>
            <p:cNvSpPr/>
            <p:nvPr/>
          </p:nvSpPr>
          <p:spPr>
            <a:xfrm>
              <a:off x="4206999" y="4525069"/>
              <a:ext cx="372745" cy="5105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A113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p>
              <a:pPr lvl="0" algn="ctr"/>
              <a:endParaRPr lang="zh-CN" altLang="en-US" sz="1500">
                <a:solidFill>
                  <a:srgbClr val="A11318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710301" y="4478714"/>
              <a:ext cx="3279775" cy="417830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normAutofit fontScale="90000"/>
            </a:bodyPr>
            <a:p>
              <a:r>
                <a:rPr lang="zh-CN" altLang="en-US" sz="2100" b="1" noProof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融资         </a:t>
              </a:r>
              <a:r>
                <a:rPr lang="zh-CN" altLang="en-US" sz="2100" b="1" noProof="1" dirty="0">
                  <a:solidFill>
                    <a:srgbClr val="A11318"/>
                  </a:solidFill>
                  <a:latin typeface="楷体" panose="02010609060101010101" charset="-122"/>
                  <a:ea typeface="楷体" panose="02010609060101010101" charset="-122"/>
                  <a:cs typeface="+mn-cs"/>
                </a:rPr>
                <a:t>商务合作方式</a:t>
              </a:r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endParaRPr lang="zh-CN" altLang="en-US" sz="2100" b="1" noProof="1" dirty="0">
                <a:solidFill>
                  <a:srgbClr val="A11318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9728" name="文本框 79"/>
            <p:cNvSpPr txBox="1"/>
            <p:nvPr/>
          </p:nvSpPr>
          <p:spPr>
            <a:xfrm>
              <a:off x="4194299" y="4528879"/>
              <a:ext cx="461010" cy="4464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6800" rIns="90000" bIns="46800" anchor="t" anchorCtr="0"/>
            <a:p>
              <a:pPr algn="ctr"/>
              <a:r>
                <a:rPr lang="zh-CN" altLang="en-US" sz="2100" b="1" dirty="0">
                  <a:solidFill>
                    <a:srgbClr val="A1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100" b="1" dirty="0">
                <a:solidFill>
                  <a:srgbClr val="A1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d4dacd2d94bfaff409b99d3407ae4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705" y="980440"/>
            <a:ext cx="1970405" cy="1009650"/>
          </a:xfrm>
          <a:prstGeom prst="rect">
            <a:avLst/>
          </a:prstGeom>
        </p:spPr>
      </p:pic>
      <p:sp>
        <p:nvSpPr>
          <p:cNvPr id="4098" name="文本框 6"/>
          <p:cNvSpPr txBox="1"/>
          <p:nvPr/>
        </p:nvSpPr>
        <p:spPr>
          <a:xfrm>
            <a:off x="1919605" y="4869180"/>
            <a:ext cx="2794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2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  <a:endParaRPr lang="zh-CN" altLang="en-US" sz="28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远程指挥系统</a:t>
            </a:r>
            <a:r>
              <a:rPr lang="zh-CN" altLang="en-US" sz="2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82" name="组合 34"/>
          <p:cNvGrpSpPr/>
          <p:nvPr/>
        </p:nvGrpSpPr>
        <p:grpSpPr>
          <a:xfrm>
            <a:off x="442278" y="188595"/>
            <a:ext cx="5170615" cy="606065"/>
            <a:chOff x="0" y="397351"/>
            <a:chExt cx="6894498" cy="807122"/>
          </a:xfrm>
        </p:grpSpPr>
        <p:sp>
          <p:nvSpPr>
            <p:cNvPr id="36" name="矩形 35"/>
            <p:cNvSpPr/>
            <p:nvPr/>
          </p:nvSpPr>
          <p:spPr>
            <a:xfrm>
              <a:off x="0" y="419410"/>
              <a:ext cx="485774" cy="720080"/>
            </a:xfrm>
            <a:prstGeom prst="rect">
              <a:avLst/>
            </a:prstGeom>
            <a:gradFill flip="none" rotWithShape="1">
              <a:gsLst>
                <a:gs pos="0">
                  <a:srgbClr val="A11318"/>
                </a:gs>
                <a:gs pos="100000">
                  <a:srgbClr val="0D020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grpSp>
          <p:nvGrpSpPr>
            <p:cNvPr id="32784" name="组合 36"/>
            <p:cNvGrpSpPr/>
            <p:nvPr/>
          </p:nvGrpSpPr>
          <p:grpSpPr>
            <a:xfrm>
              <a:off x="277467" y="397351"/>
              <a:ext cx="6617031" cy="807122"/>
              <a:chOff x="277467" y="416401"/>
              <a:chExt cx="6617031" cy="80712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1228" y="886952"/>
                <a:ext cx="3073401" cy="33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05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7467" y="416401"/>
                <a:ext cx="6617031" cy="5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项目背景</a:t>
                </a:r>
                <a:r>
                  <a:rPr lang="en-US" altLang="zh-CN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-</a:t>
                </a:r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缺少远程</a:t>
                </a:r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实时指挥系统</a:t>
                </a:r>
                <a:r>
                  <a:rPr lang="en-US" altLang="zh-CN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lang="en-US" altLang="zh-CN" sz="2100" spc="22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627860" y="887197"/>
                <a:ext cx="3171501" cy="3387"/>
              </a:xfrm>
              <a:prstGeom prst="line">
                <a:avLst/>
              </a:prstGeom>
              <a:ln>
                <a:gradFill flip="none" rotWithShape="1">
                  <a:gsLst>
                    <a:gs pos="77498">
                      <a:srgbClr val="98D4AF"/>
                    </a:gs>
                    <a:gs pos="24312">
                      <a:srgbClr val="FFC000"/>
                    </a:gs>
                    <a:gs pos="51400">
                      <a:srgbClr val="A11318"/>
                    </a:gs>
                    <a:gs pos="0">
                      <a:srgbClr val="0D0202"/>
                    </a:gs>
                    <a:gs pos="100000">
                      <a:srgbClr val="0D0202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/>
            <p:cNvSpPr/>
            <p:nvPr/>
          </p:nvSpPr>
          <p:spPr>
            <a:xfrm>
              <a:off x="530208" y="419410"/>
              <a:ext cx="45719" cy="720080"/>
            </a:xfrm>
            <a:prstGeom prst="rect">
              <a:avLst/>
            </a:prstGeom>
            <a:solidFill>
              <a:srgbClr val="A1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1905" y="1715770"/>
            <a:ext cx="1718310" cy="2558415"/>
          </a:xfrm>
          <a:prstGeom prst="rect">
            <a:avLst/>
          </a:prstGeom>
        </p:spPr>
      </p:pic>
      <p:sp>
        <p:nvSpPr>
          <p:cNvPr id="5" name="文本框 11"/>
          <p:cNvSpPr txBox="1"/>
          <p:nvPr/>
        </p:nvSpPr>
        <p:spPr>
          <a:xfrm>
            <a:off x="1271905" y="1052830"/>
            <a:ext cx="2022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丹东黄码</a:t>
            </a:r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4871720" y="1052830"/>
            <a:ext cx="2347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甘肃马拉松事件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30" y="1700530"/>
            <a:ext cx="2759075" cy="2538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1715770"/>
            <a:ext cx="2677795" cy="2406650"/>
          </a:xfrm>
          <a:prstGeom prst="rect">
            <a:avLst/>
          </a:prstGeom>
        </p:spPr>
      </p:pic>
      <p:sp>
        <p:nvSpPr>
          <p:cNvPr id="9" name="文本框 11"/>
          <p:cNvSpPr txBox="1"/>
          <p:nvPr/>
        </p:nvSpPr>
        <p:spPr>
          <a:xfrm>
            <a:off x="8976360" y="1124585"/>
            <a:ext cx="14751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AED</a:t>
            </a:r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1343660" y="4437380"/>
            <a:ext cx="2022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现场处理不当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1"/>
          <p:cNvSpPr txBox="1"/>
          <p:nvPr/>
        </p:nvSpPr>
        <p:spPr>
          <a:xfrm>
            <a:off x="4655820" y="4653280"/>
            <a:ext cx="2022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现场无人知道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2675" y="4509135"/>
            <a:ext cx="2022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现场不会处理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/>
        </p:nvSpPr>
        <p:spPr>
          <a:xfrm>
            <a:off x="3503930" y="5229225"/>
            <a:ext cx="6083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更谈不上人工智能对现场情况的分析等加持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1" descr="7b0a20202020227461726765744d6f64756c65223a202270726f636573734f6e6c696e65466f6e7473220a7d0a"/>
          <p:cNvSpPr txBox="1"/>
          <p:nvPr>
            <p:custDataLst>
              <p:tags r:id="rId5"/>
            </p:custDataLst>
          </p:nvPr>
        </p:nvSpPr>
        <p:spPr>
          <a:xfrm>
            <a:off x="8400415" y="6165215"/>
            <a:ext cx="37064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汉仪尚巍手书简" panose="00020600040101010101" charset="-122"/>
                <a:ea typeface="汉仪尚巍手书简" panose="00020600040101010101" charset="-122"/>
                <a:sym typeface="汉仪尚巍手书简" panose="00020600040101010101" charset="-122"/>
              </a:rPr>
              <a:t>看的见，找玖</a:t>
            </a:r>
            <a:r>
              <a:rPr lang="zh-CN" altLang="en-US" sz="3600" b="1" dirty="0">
                <a:solidFill>
                  <a:srgbClr val="FF0000"/>
                </a:solidFill>
                <a:latin typeface="汉仪尚巍手书简" panose="00020600040101010101" charset="-122"/>
                <a:ea typeface="汉仪尚巍手书简" panose="00020600040101010101" charset="-122"/>
                <a:sym typeface="汉仪尚巍手书简" panose="00020600040101010101" charset="-122"/>
              </a:rPr>
              <a:t>典</a:t>
            </a:r>
            <a:endParaRPr lang="zh-CN" altLang="en-US" sz="3600" b="1" dirty="0">
              <a:solidFill>
                <a:srgbClr val="FF0000"/>
              </a:solidFill>
              <a:latin typeface="汉仪尚巍手书简" panose="00020600040101010101" charset="-122"/>
              <a:ea typeface="汉仪尚巍手书简" panose="00020600040101010101" charset="-122"/>
              <a:sym typeface="汉仪尚巍手书简" panose="0002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82" name="组合 34"/>
          <p:cNvGrpSpPr/>
          <p:nvPr/>
        </p:nvGrpSpPr>
        <p:grpSpPr>
          <a:xfrm>
            <a:off x="623253" y="194945"/>
            <a:ext cx="3113087" cy="606065"/>
            <a:chOff x="0" y="397351"/>
            <a:chExt cx="4150990" cy="807122"/>
          </a:xfrm>
        </p:grpSpPr>
        <p:sp>
          <p:nvSpPr>
            <p:cNvPr id="36" name="矩形 35"/>
            <p:cNvSpPr/>
            <p:nvPr/>
          </p:nvSpPr>
          <p:spPr>
            <a:xfrm>
              <a:off x="0" y="419410"/>
              <a:ext cx="485774" cy="720080"/>
            </a:xfrm>
            <a:prstGeom prst="rect">
              <a:avLst/>
            </a:prstGeom>
            <a:gradFill flip="none" rotWithShape="1">
              <a:gsLst>
                <a:gs pos="0">
                  <a:srgbClr val="A11318"/>
                </a:gs>
                <a:gs pos="100000">
                  <a:srgbClr val="0D020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grpSp>
          <p:nvGrpSpPr>
            <p:cNvPr id="32784" name="组合 36"/>
            <p:cNvGrpSpPr/>
            <p:nvPr/>
          </p:nvGrpSpPr>
          <p:grpSpPr>
            <a:xfrm>
              <a:off x="277467" y="397351"/>
              <a:ext cx="3873523" cy="807122"/>
              <a:chOff x="277467" y="416401"/>
              <a:chExt cx="3873523" cy="80712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1228" y="886952"/>
                <a:ext cx="3073401" cy="33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05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7467" y="416401"/>
                <a:ext cx="3873523" cy="5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项目介绍</a:t>
                </a:r>
                <a:r>
                  <a:rPr lang="en-US" altLang="zh-CN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lang="en-US" altLang="zh-CN" sz="2100" spc="22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627860" y="887197"/>
                <a:ext cx="3171501" cy="3387"/>
              </a:xfrm>
              <a:prstGeom prst="line">
                <a:avLst/>
              </a:prstGeom>
              <a:ln>
                <a:gradFill flip="none" rotWithShape="1">
                  <a:gsLst>
                    <a:gs pos="77498">
                      <a:srgbClr val="98D4AF"/>
                    </a:gs>
                    <a:gs pos="24312">
                      <a:srgbClr val="FFC000"/>
                    </a:gs>
                    <a:gs pos="51400">
                      <a:srgbClr val="A11318"/>
                    </a:gs>
                    <a:gs pos="0">
                      <a:srgbClr val="0D0202"/>
                    </a:gs>
                    <a:gs pos="100000">
                      <a:srgbClr val="0D0202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/>
            <p:cNvSpPr/>
            <p:nvPr/>
          </p:nvSpPr>
          <p:spPr>
            <a:xfrm>
              <a:off x="530208" y="419410"/>
              <a:ext cx="45719" cy="720080"/>
            </a:xfrm>
            <a:prstGeom prst="rect">
              <a:avLst/>
            </a:prstGeom>
            <a:solidFill>
              <a:srgbClr val="A1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5128" name="文本框 11"/>
          <p:cNvSpPr txBox="1"/>
          <p:nvPr/>
        </p:nvSpPr>
        <p:spPr>
          <a:xfrm>
            <a:off x="2927985" y="5156835"/>
            <a:ext cx="3856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远程指挥系统的发展历程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1755140" y="3644900"/>
            <a:ext cx="22053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电话指挥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4511675" y="3644900"/>
            <a:ext cx="16008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图片汇报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指挥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6527800" y="3644900"/>
            <a:ext cx="16008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音视频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实时指挥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8472170" y="3572510"/>
            <a:ext cx="16008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元宇宙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实况指挥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33882" b="983"/>
          <a:stretch>
            <a:fillRect/>
          </a:stretch>
        </p:blipFill>
        <p:spPr>
          <a:xfrm>
            <a:off x="6206490" y="2044065"/>
            <a:ext cx="1854835" cy="1368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60" y="1939290"/>
            <a:ext cx="1962785" cy="1473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235" y="2065655"/>
            <a:ext cx="1751330" cy="134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75" y="1988820"/>
            <a:ext cx="2030095" cy="1473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20" name="TextBox 1"/>
          <p:cNvSpPr txBox="1"/>
          <p:nvPr/>
        </p:nvSpPr>
        <p:spPr>
          <a:xfrm>
            <a:off x="2259330" y="1196975"/>
            <a:ext cx="72739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一方面，目前市场上存在上千家指挥技术解决方案和产品应用提供商，但因缺乏人工智能的前端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分析技术，不能解决场景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实时应用问题，局限性大。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另一方面，客户实际对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指挥技术应用的多场景适应性和准确率要求高。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82" name="组合 34"/>
          <p:cNvGrpSpPr/>
          <p:nvPr/>
        </p:nvGrpSpPr>
        <p:grpSpPr>
          <a:xfrm>
            <a:off x="343853" y="137160"/>
            <a:ext cx="3113087" cy="606065"/>
            <a:chOff x="0" y="397351"/>
            <a:chExt cx="4150990" cy="807122"/>
          </a:xfrm>
        </p:grpSpPr>
        <p:sp>
          <p:nvSpPr>
            <p:cNvPr id="36" name="矩形 35"/>
            <p:cNvSpPr/>
            <p:nvPr/>
          </p:nvSpPr>
          <p:spPr>
            <a:xfrm>
              <a:off x="0" y="419410"/>
              <a:ext cx="485774" cy="720080"/>
            </a:xfrm>
            <a:prstGeom prst="rect">
              <a:avLst/>
            </a:prstGeom>
            <a:gradFill flip="none" rotWithShape="1">
              <a:gsLst>
                <a:gs pos="0">
                  <a:srgbClr val="A11318"/>
                </a:gs>
                <a:gs pos="100000">
                  <a:srgbClr val="0D020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grpSp>
          <p:nvGrpSpPr>
            <p:cNvPr id="32784" name="组合 36"/>
            <p:cNvGrpSpPr/>
            <p:nvPr/>
          </p:nvGrpSpPr>
          <p:grpSpPr>
            <a:xfrm>
              <a:off x="277467" y="397351"/>
              <a:ext cx="3873523" cy="807122"/>
              <a:chOff x="277467" y="416401"/>
              <a:chExt cx="3873523" cy="80712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1228" y="886952"/>
                <a:ext cx="3073401" cy="33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05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7467" y="416401"/>
                <a:ext cx="3873523" cy="5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市场分析</a:t>
                </a:r>
                <a:r>
                  <a:rPr lang="en-US" altLang="zh-CN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lang="en-US" altLang="zh-CN" sz="2100" spc="22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627860" y="887197"/>
                <a:ext cx="3171501" cy="3387"/>
              </a:xfrm>
              <a:prstGeom prst="line">
                <a:avLst/>
              </a:prstGeom>
              <a:ln>
                <a:gradFill flip="none" rotWithShape="1">
                  <a:gsLst>
                    <a:gs pos="77498">
                      <a:srgbClr val="98D4AF"/>
                    </a:gs>
                    <a:gs pos="24312">
                      <a:srgbClr val="FFC000"/>
                    </a:gs>
                    <a:gs pos="51400">
                      <a:srgbClr val="A11318"/>
                    </a:gs>
                    <a:gs pos="0">
                      <a:srgbClr val="0D0202"/>
                    </a:gs>
                    <a:gs pos="100000">
                      <a:srgbClr val="0D0202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/>
            <p:cNvSpPr/>
            <p:nvPr/>
          </p:nvSpPr>
          <p:spPr>
            <a:xfrm>
              <a:off x="530208" y="419410"/>
              <a:ext cx="45719" cy="720080"/>
            </a:xfrm>
            <a:prstGeom prst="rect">
              <a:avLst/>
            </a:prstGeom>
            <a:solidFill>
              <a:srgbClr val="A1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5128" name="文本框 11"/>
          <p:cNvSpPr txBox="1"/>
          <p:nvPr/>
        </p:nvSpPr>
        <p:spPr>
          <a:xfrm>
            <a:off x="2207895" y="4292600"/>
            <a:ext cx="802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迫切需要一种</a:t>
            </a:r>
            <a:r>
              <a:rPr lang="en-US" altLang="zh-CN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智能的实时</a:t>
            </a:r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远程指挥系统，提高实战</a:t>
            </a:r>
            <a:r>
              <a:rPr lang="zh-CN" altLang="en-US" sz="24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24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72945" y="1700530"/>
            <a:ext cx="25412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 b="0">
                <a:solidFill>
                  <a:srgbClr val="000000"/>
                </a:solidFill>
                <a:ea typeface="宋体" panose="02010600030101010101" pitchFamily="2" charset="-122"/>
              </a:rPr>
              <a:t>先进的媒体流编解码独有的窄带高清和</a:t>
            </a:r>
            <a:r>
              <a:rPr lang="en-US" sz="1600" b="0">
                <a:solidFill>
                  <a:srgbClr val="000000"/>
                </a:solidFill>
                <a:latin typeface="Verdana" panose="020B0604030504040204" charset="0"/>
                <a:ea typeface="宋体" panose="02010600030101010101" pitchFamily="2" charset="-122"/>
              </a:rPr>
              <a:t>H.265</a:t>
            </a:r>
            <a:r>
              <a:rPr lang="zh-CN" sz="1600" b="0">
                <a:solidFill>
                  <a:srgbClr val="000000"/>
                </a:solidFill>
                <a:ea typeface="宋体" panose="02010600030101010101" pitchFamily="2" charset="-122"/>
              </a:rPr>
              <a:t>编解码技术，媒体流采用高效的</a:t>
            </a:r>
            <a:r>
              <a:rPr lang="zh-CN" sz="1600" b="0">
                <a:solidFill>
                  <a:srgbClr val="000000"/>
                </a:solidFill>
                <a:ea typeface="宋体" panose="02010600030101010101" pitchFamily="2" charset="-122"/>
              </a:rPr>
              <a:t>国密算法。</a:t>
            </a:r>
            <a:endParaRPr lang="zh-CN" sz="16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7421" name="文本占位符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07895" y="1196975"/>
            <a:ext cx="2374265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独特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的音视频处理技术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799965" y="1196975"/>
            <a:ext cx="2374265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强大的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图像处理技术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28210" y="1917065"/>
            <a:ext cx="2165985" cy="1280795"/>
          </a:xfrm>
          <a:prstGeom prst="rect">
            <a:avLst/>
          </a:prstGeom>
        </p:spPr>
      </p:pic>
      <p:grpSp>
        <p:nvGrpSpPr>
          <p:cNvPr id="6" name="组合 34"/>
          <p:cNvGrpSpPr/>
          <p:nvPr/>
        </p:nvGrpSpPr>
        <p:grpSpPr>
          <a:xfrm>
            <a:off x="263208" y="226695"/>
            <a:ext cx="3113087" cy="606065"/>
            <a:chOff x="0" y="397351"/>
            <a:chExt cx="4150990" cy="807122"/>
          </a:xfrm>
        </p:grpSpPr>
        <p:sp>
          <p:nvSpPr>
            <p:cNvPr id="7" name="矩形 6"/>
            <p:cNvSpPr/>
            <p:nvPr/>
          </p:nvSpPr>
          <p:spPr>
            <a:xfrm>
              <a:off x="0" y="419410"/>
              <a:ext cx="485774" cy="720080"/>
            </a:xfrm>
            <a:prstGeom prst="rect">
              <a:avLst/>
            </a:prstGeom>
            <a:gradFill flip="none" rotWithShape="1">
              <a:gsLst>
                <a:gs pos="0">
                  <a:srgbClr val="A11318"/>
                </a:gs>
                <a:gs pos="100000">
                  <a:srgbClr val="0D020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grpSp>
          <p:nvGrpSpPr>
            <p:cNvPr id="8" name="组合 36"/>
            <p:cNvGrpSpPr/>
            <p:nvPr/>
          </p:nvGrpSpPr>
          <p:grpSpPr>
            <a:xfrm>
              <a:off x="277467" y="397351"/>
              <a:ext cx="3873523" cy="807122"/>
              <a:chOff x="277467" y="416401"/>
              <a:chExt cx="3873523" cy="80712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81228" y="886952"/>
                <a:ext cx="3073401" cy="33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05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77467" y="416401"/>
                <a:ext cx="3873523" cy="5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人工智能分析</a:t>
                </a:r>
                <a:r>
                  <a:rPr lang="en-US" altLang="zh-CN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lang="en-US" altLang="zh-CN" sz="2100" spc="22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627860" y="887197"/>
                <a:ext cx="3171501" cy="3387"/>
              </a:xfrm>
              <a:prstGeom prst="line">
                <a:avLst/>
              </a:prstGeom>
              <a:ln>
                <a:gradFill flip="none" rotWithShape="1">
                  <a:gsLst>
                    <a:gs pos="77498">
                      <a:srgbClr val="98D4AF"/>
                    </a:gs>
                    <a:gs pos="24312">
                      <a:srgbClr val="FFC000"/>
                    </a:gs>
                    <a:gs pos="51400">
                      <a:srgbClr val="A11318"/>
                    </a:gs>
                    <a:gs pos="0">
                      <a:srgbClr val="0D0202"/>
                    </a:gs>
                    <a:gs pos="100000">
                      <a:srgbClr val="0D0202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/>
          </p:nvSpPr>
          <p:spPr>
            <a:xfrm>
              <a:off x="530208" y="419410"/>
              <a:ext cx="45719" cy="720080"/>
            </a:xfrm>
            <a:prstGeom prst="rect">
              <a:avLst/>
            </a:prstGeom>
            <a:solidFill>
              <a:srgbClr val="A1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pic>
        <p:nvPicPr>
          <p:cNvPr id="9218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890" y="1628775"/>
            <a:ext cx="2160588" cy="163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7247890" y="1196975"/>
            <a:ext cx="2374265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内置加密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芯片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405" y="4076700"/>
            <a:ext cx="1843405" cy="12331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560" y="4105910"/>
            <a:ext cx="1753870" cy="1174750"/>
          </a:xfrm>
          <a:prstGeom prst="rect">
            <a:avLst/>
          </a:prstGeom>
        </p:spPr>
      </p:pic>
      <p:pic>
        <p:nvPicPr>
          <p:cNvPr id="26625" name="Picture 2"/>
          <p:cNvPicPr/>
          <p:nvPr/>
        </p:nvPicPr>
        <p:blipFill>
          <a:blip r:embed="rId9"/>
          <a:stretch>
            <a:fillRect/>
          </a:stretch>
        </p:blipFill>
        <p:spPr>
          <a:xfrm>
            <a:off x="6456045" y="4149090"/>
            <a:ext cx="1835785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占位符 5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607310" y="3644900"/>
            <a:ext cx="1330960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透烟分析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占位符 5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4648200" y="3644900"/>
            <a:ext cx="1807845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消防热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成像分析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文本占位符 5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6483985" y="3644900"/>
            <a:ext cx="2092325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设备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运行状态分析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rcRect t="19138" r="13150" b="-1429"/>
          <a:stretch>
            <a:fillRect/>
          </a:stretch>
        </p:blipFill>
        <p:spPr>
          <a:xfrm>
            <a:off x="8472170" y="4097655"/>
            <a:ext cx="1778635" cy="1238885"/>
          </a:xfrm>
          <a:prstGeom prst="rect">
            <a:avLst/>
          </a:prstGeom>
        </p:spPr>
      </p:pic>
      <p:sp>
        <p:nvSpPr>
          <p:cNvPr id="19" name="文本占位符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8472170" y="3644900"/>
            <a:ext cx="1807845" cy="39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异样行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为分析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4"/>
          <p:cNvSpPr/>
          <p:nvPr/>
        </p:nvSpPr>
        <p:spPr>
          <a:xfrm>
            <a:off x="1991995" y="1701165"/>
            <a:ext cx="1513840" cy="10267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3975" y="1701165"/>
            <a:ext cx="1659255" cy="1026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" name="文本框 1"/>
          <p:cNvSpPr txBox="1"/>
          <p:nvPr/>
        </p:nvSpPr>
        <p:spPr>
          <a:xfrm>
            <a:off x="1919605" y="1124585"/>
            <a:ext cx="21691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交警查车，查司机</a:t>
            </a:r>
            <a:endParaRPr lang="zh-CN" altLang="en-US" sz="1800" b="1" dirty="0">
              <a:solidFill>
                <a:srgbClr val="0064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82" name="组合 34"/>
          <p:cNvGrpSpPr/>
          <p:nvPr/>
        </p:nvGrpSpPr>
        <p:grpSpPr>
          <a:xfrm>
            <a:off x="1664653" y="194945"/>
            <a:ext cx="3113087" cy="606065"/>
            <a:chOff x="0" y="397351"/>
            <a:chExt cx="4150990" cy="807122"/>
          </a:xfrm>
        </p:grpSpPr>
        <p:sp>
          <p:nvSpPr>
            <p:cNvPr id="36" name="矩形 35"/>
            <p:cNvSpPr/>
            <p:nvPr/>
          </p:nvSpPr>
          <p:spPr>
            <a:xfrm>
              <a:off x="0" y="419410"/>
              <a:ext cx="485774" cy="720080"/>
            </a:xfrm>
            <a:prstGeom prst="rect">
              <a:avLst/>
            </a:prstGeom>
            <a:gradFill flip="none" rotWithShape="1">
              <a:gsLst>
                <a:gs pos="0">
                  <a:srgbClr val="A11318"/>
                </a:gs>
                <a:gs pos="100000">
                  <a:srgbClr val="0D020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grpSp>
          <p:nvGrpSpPr>
            <p:cNvPr id="32784" name="组合 36"/>
            <p:cNvGrpSpPr/>
            <p:nvPr/>
          </p:nvGrpSpPr>
          <p:grpSpPr>
            <a:xfrm>
              <a:off x="277467" y="397351"/>
              <a:ext cx="3873523" cy="807122"/>
              <a:chOff x="277467" y="416401"/>
              <a:chExt cx="3873523" cy="80712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1228" y="886952"/>
                <a:ext cx="3073401" cy="33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05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7467" y="416401"/>
                <a:ext cx="3873523" cy="5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更多场景</a:t>
                </a:r>
                <a:r>
                  <a:rPr lang="zh-CN" altLang="en-US" sz="2100" spc="225" noProof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应用</a:t>
                </a:r>
                <a:endParaRPr lang="zh-CN" altLang="en-US" sz="2100" spc="22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627860" y="887197"/>
                <a:ext cx="3171501" cy="3387"/>
              </a:xfrm>
              <a:prstGeom prst="line">
                <a:avLst/>
              </a:prstGeom>
              <a:ln>
                <a:gradFill flip="none" rotWithShape="1">
                  <a:gsLst>
                    <a:gs pos="77498">
                      <a:srgbClr val="98D4AF"/>
                    </a:gs>
                    <a:gs pos="24312">
                      <a:srgbClr val="FFC000"/>
                    </a:gs>
                    <a:gs pos="51400">
                      <a:srgbClr val="A11318"/>
                    </a:gs>
                    <a:gs pos="0">
                      <a:srgbClr val="0D0202"/>
                    </a:gs>
                    <a:gs pos="100000">
                      <a:srgbClr val="0D0202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/>
            <p:cNvSpPr/>
            <p:nvPr/>
          </p:nvSpPr>
          <p:spPr>
            <a:xfrm>
              <a:off x="530208" y="419410"/>
              <a:ext cx="45719" cy="720080"/>
            </a:xfrm>
            <a:prstGeom prst="rect">
              <a:avLst/>
            </a:prstGeom>
            <a:solidFill>
              <a:srgbClr val="A1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5930" lvl="1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lvl="2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lvl="3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lvl="4" indent="127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5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pic>
        <p:nvPicPr>
          <p:cNvPr id="2253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1628775"/>
            <a:ext cx="1607820" cy="1142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951855" y="112458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列车查验车票</a:t>
            </a:r>
            <a:endParaRPr lang="zh-CN" altLang="en-US"/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790" y="1619885"/>
            <a:ext cx="1579880" cy="11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896225" y="1124585"/>
            <a:ext cx="16224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重地</a:t>
            </a:r>
            <a:r>
              <a:rPr lang="en-US" altLang="zh-CN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场所安保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63750" y="314071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0064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大型活动安保</a:t>
            </a:r>
            <a:endParaRPr lang="zh-CN" altLang="en-US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995" y="3644900"/>
            <a:ext cx="1531620" cy="1148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935730" y="3284855"/>
            <a:ext cx="61125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pc="15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典型应用：适用于人员查验、巡逻防控、场馆安保、卡口检查、活动保障、</a:t>
            </a:r>
            <a:r>
              <a:rPr lang="en-US" altLang="zh-CN" spc="15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pc="15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单兵作战、消防救援、现场处置、执法取证、海关缉私、智慧巡检、远程协作、安全作业、新闻采访、电子督学等。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ags/tag14.xml><?xml version="1.0" encoding="utf-8"?>
<p:tagLst xmlns:p="http://schemas.openxmlformats.org/presentationml/2006/main">
  <p:tag name="KSO_WPP_MARK_KEY" val="95691ee2-e07e-4b42-b0d2-c142edf5eca4"/>
  <p:tag name="COMMONDATA" val="eyJoZGlkIjoiMjFmNWZkZmRiMjUxY2UyMmY4YThjZjYyY2Y2YTliOD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800,&quot;width&quot;:3225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ags/tag8.xml><?xml version="1.0" encoding="utf-8"?>
<p:tagLst xmlns:p="http://schemas.openxmlformats.org/presentationml/2006/main">
  <p:tag name="KSO_WM_UNIT_PLACING_PICTURE_USER_VIEWPORT" val="{&quot;height&quot;:6000,&quot;width&quot;:12000}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9"/>
  <p:tag name="KSO_WM_UNIT_TYPE" val="f"/>
  <p:tag name="KSO_WM_UNIT_INDEX" val="1"/>
  <p:tag name="KSO_WM_UNIT_ID" val="custom160539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4"/>
  <p:tag name="KSO_WM_UNIT_PRESET_TEXT_LEN" val="12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WPS 演示</Application>
  <PresentationFormat>全屏显示(4:3)</PresentationFormat>
  <Paragraphs>156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黑体</vt:lpstr>
      <vt:lpstr>微软雅黑</vt:lpstr>
      <vt:lpstr>楷体</vt:lpstr>
      <vt:lpstr>汉仪尚巍手书简</vt:lpstr>
      <vt:lpstr>Arial Unicode MS</vt:lpstr>
      <vt:lpstr>Calibri</vt:lpstr>
      <vt:lpstr>Verdana</vt:lpstr>
      <vt:lpstr>Wingdings 2</vt:lpstr>
      <vt:lpstr>Times New Roman</vt:lpstr>
      <vt:lpstr>Microsoft JhengHei UI</vt:lpstr>
      <vt:lpstr>仿宋</vt:lpstr>
      <vt:lpstr>仿宋_GB2312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</dc:creator>
  <cp:lastModifiedBy>李洋波</cp:lastModifiedBy>
  <cp:revision>107</cp:revision>
  <dcterms:created xsi:type="dcterms:W3CDTF">2018-05-22T08:55:00Z</dcterms:created>
  <dcterms:modified xsi:type="dcterms:W3CDTF">2023-08-22T08:18:05Z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602C69448B0148EBA0AD8C457F79602F_13</vt:lpwstr>
  </property>
</Properties>
</file>